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0" r:id="rId4"/>
  </p:sldMasterIdLst>
  <p:notesMasterIdLst>
    <p:notesMasterId r:id="rId16"/>
  </p:notesMasterIdLst>
  <p:handoutMasterIdLst>
    <p:handoutMasterId r:id="rId17"/>
  </p:handoutMasterIdLst>
  <p:sldIdLst>
    <p:sldId id="261" r:id="rId5"/>
    <p:sldId id="262" r:id="rId6"/>
    <p:sldId id="272" r:id="rId7"/>
    <p:sldId id="284" r:id="rId8"/>
    <p:sldId id="281" r:id="rId9"/>
    <p:sldId id="288" r:id="rId10"/>
    <p:sldId id="289" r:id="rId11"/>
    <p:sldId id="290" r:id="rId12"/>
    <p:sldId id="291" r:id="rId13"/>
    <p:sldId id="273" r:id="rId14"/>
    <p:sldId id="269" r:id="rId15"/>
  </p:sldIdLst>
  <p:sldSz cx="12192000" cy="6858000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duction" id="{47F6CE5B-3BE7-49D7-89F3-953B0D0769DF}">
          <p14:sldIdLst>
            <p14:sldId id="261"/>
          </p14:sldIdLst>
        </p14:section>
        <p14:section name="Scene setting" id="{7CD4D381-7A12-48A7-B7F0-0BCB1FD6178B}">
          <p14:sldIdLst>
            <p14:sldId id="262"/>
            <p14:sldId id="272"/>
            <p14:sldId id="284"/>
            <p14:sldId id="281"/>
          </p14:sldIdLst>
        </p14:section>
        <p14:section name="Omicron strategy" id="{DD58D6E2-4637-4862-B8C0-6F0FE86B6937}">
          <p14:sldIdLst>
            <p14:sldId id="288"/>
            <p14:sldId id="289"/>
            <p14:sldId id="290"/>
          </p14:sldIdLst>
        </p14:section>
        <p14:section name="Equity in our Omicron response" id="{0E8922DE-0267-4111-9D5C-04386EB7C4F9}">
          <p14:sldIdLst>
            <p14:sldId id="291"/>
          </p14:sldIdLst>
        </p14:section>
        <p14:section name="Health sector implications" id="{FE1AB2AF-2A13-40D0-A7D5-5A2CAE5992ED}">
          <p14:sldIdLst>
            <p14:sldId id="273"/>
            <p14:sldId id="26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abrielle George" initials="GG" lastIdx="2" clrIdx="0">
    <p:extLst>
      <p:ext uri="{19B8F6BF-5375-455C-9EA6-DF929625EA0E}">
        <p15:presenceInfo xmlns:p15="http://schemas.microsoft.com/office/powerpoint/2012/main" userId="S::Gabrielle.George@health.govt.nz::07ea7bf7-a1aa-436c-9059-812790a6f77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E6AF00"/>
    <a:srgbClr val="D2A000"/>
    <a:srgbClr val="F5413D"/>
    <a:srgbClr val="213463"/>
    <a:srgbClr val="F68B1F"/>
    <a:srgbClr val="E7EBF4"/>
    <a:srgbClr val="CBD5E7"/>
    <a:srgbClr val="00853F"/>
    <a:srgbClr val="77A0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78" autoAdjust="0"/>
    <p:restoredTop sz="86722" autoAdjust="0"/>
  </p:normalViewPr>
  <p:slideViewPr>
    <p:cSldViewPr snapToGrid="0">
      <p:cViewPr varScale="1">
        <p:scale>
          <a:sx n="99" d="100"/>
          <a:sy n="99" d="100"/>
        </p:scale>
        <p:origin x="984" y="78"/>
      </p:cViewPr>
      <p:guideLst>
        <p:guide orient="horz" pos="2183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0" d="100"/>
          <a:sy n="80" d="100"/>
        </p:scale>
        <p:origin x="4014" y="96"/>
      </p:cViewPr>
      <p:guideLst/>
    </p:cSldViewPr>
  </p:notesViewPr>
  <p:gridSpacing cx="72000" cy="72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A1C20C-C66C-4EFE-91E1-AA6937104EB1}" type="datetimeFigureOut">
              <a:rPr lang="en-NZ" smtClean="0"/>
              <a:t>26/01/2022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AFC2ED-825B-4C95-83C3-8B5034564E4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4208709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49C556-1CDE-4A94-8DD3-443D49DACC10}" type="datetimeFigureOut">
              <a:rPr lang="en-NZ" smtClean="0"/>
              <a:t>26/01/2022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8530D3-9057-48DF-8DF9-F9CC526A52B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116551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2650" cy="33543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0" dirty="0">
              <a:solidFill>
                <a:schemeClr val="accent4"/>
              </a:solidFill>
              <a:latin typeface="+mn-lt"/>
            </a:endParaRP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8834711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2650" cy="33543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0" dirty="0">
              <a:solidFill>
                <a:schemeClr val="accent4"/>
              </a:solidFill>
              <a:latin typeface="+mn-lt"/>
            </a:endParaRP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8004244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6608630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40146239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8459984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1584088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6375256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4137096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9446517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5523451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3136734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4166954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ound Single Corner Rectangle 17"/>
          <p:cNvSpPr/>
          <p:nvPr userDrawn="1"/>
        </p:nvSpPr>
        <p:spPr>
          <a:xfrm rot="10800000" flipH="1">
            <a:off x="432000" y="346157"/>
            <a:ext cx="11328000" cy="6210000"/>
          </a:xfrm>
          <a:prstGeom prst="round1Rect">
            <a:avLst>
              <a:gd name="adj" fmla="val 10516"/>
            </a:avLst>
          </a:prstGeom>
          <a:solidFill>
            <a:srgbClr val="2134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sz="1800"/>
          </a:p>
        </p:txBody>
      </p:sp>
      <p:pic>
        <p:nvPicPr>
          <p:cNvPr id="19" name="Picture 18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48"/>
          <a:stretch/>
        </p:blipFill>
        <p:spPr>
          <a:xfrm>
            <a:off x="432000" y="1"/>
            <a:ext cx="1176000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3758" y="1096353"/>
            <a:ext cx="9949300" cy="2168165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 anchor="b">
            <a:normAutofit/>
          </a:bodyPr>
          <a:lstStyle>
            <a:lvl1pPr algn="l">
              <a:defRPr sz="3200" b="1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3757" y="3465116"/>
            <a:ext cx="9949300" cy="1222849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0"/>
          </p:nvPr>
        </p:nvSpPr>
        <p:spPr>
          <a:xfrm>
            <a:off x="1153757" y="5102148"/>
            <a:ext cx="9949299" cy="1036206"/>
          </a:xfrm>
          <a:prstGeom prst="rect">
            <a:avLst/>
          </a:prstGeom>
        </p:spPr>
        <p:txBody>
          <a:bodyPr anchor="b" anchorCtr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1747" y="895755"/>
            <a:ext cx="2141309" cy="647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8477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ingle column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 Single Corner Rectangle 4"/>
          <p:cNvSpPr/>
          <p:nvPr userDrawn="1"/>
        </p:nvSpPr>
        <p:spPr>
          <a:xfrm rot="10800000" flipH="1">
            <a:off x="432000" y="339341"/>
            <a:ext cx="11328000" cy="6210000"/>
          </a:xfrm>
          <a:prstGeom prst="round1Rect">
            <a:avLst>
              <a:gd name="adj" fmla="val 7042"/>
            </a:avLst>
          </a:prstGeom>
          <a:solidFill>
            <a:srgbClr val="2134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sz="180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  <p:sp>
        <p:nvSpPr>
          <p:cNvPr id="3" name="Rectangle 2"/>
          <p:cNvSpPr/>
          <p:nvPr userDrawn="1"/>
        </p:nvSpPr>
        <p:spPr>
          <a:xfrm>
            <a:off x="0" y="0"/>
            <a:ext cx="12192000" cy="61173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sz="180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074060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2800" b="1">
                <a:solidFill>
                  <a:srgbClr val="21346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3"/>
          <p:cNvSpPr txBox="1">
            <a:spLocks/>
          </p:cNvSpPr>
          <p:nvPr userDrawn="1"/>
        </p:nvSpPr>
        <p:spPr>
          <a:xfrm>
            <a:off x="8492964" y="6079689"/>
            <a:ext cx="2743200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en-US"/>
            </a:defPPr>
            <a:lvl1pPr marL="0" algn="r" defTabSz="914400" rtl="0" eaLnBrk="1" latinLnBrk="0" hangingPunct="1">
              <a:defRPr sz="1600" b="1" kern="1200">
                <a:solidFill>
                  <a:srgbClr val="77A02E"/>
                </a:solidFill>
                <a:latin typeface="Corbel" panose="020B0503020204020204" pitchFamily="34" charset="0"/>
                <a:ea typeface="+mn-ea"/>
                <a:cs typeface="Consolas" panose="020B0609020204030204" pitchFamily="49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4F193D-36C1-4C90-849C-62E0717AC8ED}" type="slidenum">
              <a:rPr lang="en-NZ" sz="1600" b="0" smtClean="0">
                <a:solidFill>
                  <a:schemeClr val="bg1">
                    <a:alpha val="20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‹#›</a:t>
            </a:fld>
            <a:endParaRPr lang="en-NZ" sz="1600" b="0" dirty="0">
              <a:solidFill>
                <a:schemeClr val="bg1">
                  <a:alpha val="20000"/>
                </a:schemeClr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058340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5460" y="490270"/>
            <a:ext cx="1001097" cy="302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90014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ound Single Corner Rectangle 17"/>
          <p:cNvSpPr/>
          <p:nvPr userDrawn="1"/>
        </p:nvSpPr>
        <p:spPr>
          <a:xfrm rot="10800000" flipH="1">
            <a:off x="432000" y="346157"/>
            <a:ext cx="11328000" cy="6210000"/>
          </a:xfrm>
          <a:prstGeom prst="round1Rect">
            <a:avLst>
              <a:gd name="adj" fmla="val 10516"/>
            </a:avLst>
          </a:prstGeom>
          <a:solidFill>
            <a:srgbClr val="F68B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sz="180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" y="1"/>
            <a:ext cx="12192001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3758" y="1096353"/>
            <a:ext cx="9949300" cy="2168165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 anchor="b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3757" y="3465116"/>
            <a:ext cx="9949300" cy="1222849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0"/>
          </p:nvPr>
        </p:nvSpPr>
        <p:spPr>
          <a:xfrm>
            <a:off x="1153757" y="5102148"/>
            <a:ext cx="9949299" cy="1036206"/>
          </a:xfrm>
          <a:prstGeom prst="rect">
            <a:avLst/>
          </a:prstGeom>
        </p:spPr>
        <p:txBody>
          <a:bodyPr anchor="b" anchorCtr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1747" y="895755"/>
            <a:ext cx="2141309" cy="646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361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ound Single Corner Rectangle 17"/>
          <p:cNvSpPr/>
          <p:nvPr userDrawn="1"/>
        </p:nvSpPr>
        <p:spPr>
          <a:xfrm rot="10800000" flipH="1">
            <a:off x="432000" y="346157"/>
            <a:ext cx="11328000" cy="6210000"/>
          </a:xfrm>
          <a:prstGeom prst="round1Rect">
            <a:avLst>
              <a:gd name="adj" fmla="val 10516"/>
            </a:avLst>
          </a:prstGeom>
          <a:solidFill>
            <a:srgbClr val="0085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sz="1800"/>
          </a:p>
        </p:txBody>
      </p:sp>
      <p:pic>
        <p:nvPicPr>
          <p:cNvPr id="19" name="Picture 18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48"/>
          <a:stretch/>
        </p:blipFill>
        <p:spPr>
          <a:xfrm>
            <a:off x="432000" y="1"/>
            <a:ext cx="1176000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3758" y="1096353"/>
            <a:ext cx="9949300" cy="2168165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 anchor="b">
            <a:normAutofit/>
          </a:bodyPr>
          <a:lstStyle>
            <a:lvl1pPr algn="l">
              <a:defRPr sz="3200" b="1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3757" y="3465116"/>
            <a:ext cx="9949300" cy="1222849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0"/>
          </p:nvPr>
        </p:nvSpPr>
        <p:spPr>
          <a:xfrm>
            <a:off x="1153757" y="5102148"/>
            <a:ext cx="9949299" cy="1036206"/>
          </a:xfrm>
          <a:prstGeom prst="rect">
            <a:avLst/>
          </a:prstGeom>
        </p:spPr>
        <p:txBody>
          <a:bodyPr anchor="b" anchorCtr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1747" y="895755"/>
            <a:ext cx="2141311" cy="646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35616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column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 Single Corner Rectangle 4"/>
          <p:cNvSpPr/>
          <p:nvPr userDrawn="1"/>
        </p:nvSpPr>
        <p:spPr>
          <a:xfrm rot="10800000" flipH="1">
            <a:off x="432000" y="339341"/>
            <a:ext cx="11328000" cy="6210000"/>
          </a:xfrm>
          <a:prstGeom prst="round1Rect">
            <a:avLst>
              <a:gd name="adj" fmla="val 7042"/>
            </a:avLst>
          </a:prstGeom>
          <a:solidFill>
            <a:srgbClr val="F68B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sz="180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  <p:sp>
        <p:nvSpPr>
          <p:cNvPr id="3" name="Rectangle 2"/>
          <p:cNvSpPr/>
          <p:nvPr userDrawn="1"/>
        </p:nvSpPr>
        <p:spPr>
          <a:xfrm>
            <a:off x="0" y="0"/>
            <a:ext cx="12192000" cy="61173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sz="180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074060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2800" b="1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3"/>
          <p:cNvSpPr txBox="1">
            <a:spLocks/>
          </p:cNvSpPr>
          <p:nvPr userDrawn="1"/>
        </p:nvSpPr>
        <p:spPr>
          <a:xfrm>
            <a:off x="8492964" y="6079689"/>
            <a:ext cx="2743200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en-US"/>
            </a:defPPr>
            <a:lvl1pPr marL="0" algn="r" defTabSz="914400" rtl="0" eaLnBrk="1" latinLnBrk="0" hangingPunct="1">
              <a:defRPr sz="1600" b="1" kern="1200">
                <a:solidFill>
                  <a:srgbClr val="77A02E"/>
                </a:solidFill>
                <a:latin typeface="Corbel" panose="020B0503020204020204" pitchFamily="34" charset="0"/>
                <a:ea typeface="+mn-ea"/>
                <a:cs typeface="Consolas" panose="020B0609020204030204" pitchFamily="49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4F193D-36C1-4C90-849C-62E0717AC8ED}" type="slidenum">
              <a:rPr lang="en-NZ" sz="1600" b="0" smtClean="0">
                <a:solidFill>
                  <a:schemeClr val="bg1">
                    <a:alpha val="20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‹#›</a:t>
            </a:fld>
            <a:endParaRPr lang="en-NZ" sz="1600" b="0" dirty="0">
              <a:solidFill>
                <a:schemeClr val="bg1">
                  <a:alpha val="20000"/>
                </a:schemeClr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058340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</a:t>
            </a:r>
            <a:r>
              <a:rPr lang="en-US" dirty="0" err="1"/>
              <a:t>levela</a:t>
            </a:r>
            <a:endParaRPr lang="en-US" dirty="0"/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5460" y="490270"/>
            <a:ext cx="1001097" cy="302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18025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column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 Single Corner Rectangle 4"/>
          <p:cNvSpPr/>
          <p:nvPr userDrawn="1"/>
        </p:nvSpPr>
        <p:spPr>
          <a:xfrm rot="10800000" flipH="1">
            <a:off x="432000" y="339341"/>
            <a:ext cx="11328000" cy="6210000"/>
          </a:xfrm>
          <a:prstGeom prst="round1Rect">
            <a:avLst>
              <a:gd name="adj" fmla="val 7042"/>
            </a:avLst>
          </a:prstGeom>
          <a:solidFill>
            <a:srgbClr val="0085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sz="180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  <p:sp>
        <p:nvSpPr>
          <p:cNvPr id="3" name="Rectangle 2"/>
          <p:cNvSpPr/>
          <p:nvPr userDrawn="1"/>
        </p:nvSpPr>
        <p:spPr>
          <a:xfrm>
            <a:off x="0" y="0"/>
            <a:ext cx="12192000" cy="61173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sz="180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074060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2800" b="1">
                <a:solidFill>
                  <a:srgbClr val="00853F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3"/>
          <p:cNvSpPr txBox="1">
            <a:spLocks/>
          </p:cNvSpPr>
          <p:nvPr userDrawn="1"/>
        </p:nvSpPr>
        <p:spPr>
          <a:xfrm>
            <a:off x="8492964" y="6079689"/>
            <a:ext cx="2743200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en-US"/>
            </a:defPPr>
            <a:lvl1pPr marL="0" algn="r" defTabSz="914400" rtl="0" eaLnBrk="1" latinLnBrk="0" hangingPunct="1">
              <a:defRPr sz="1600" b="1" kern="1200">
                <a:solidFill>
                  <a:srgbClr val="77A02E"/>
                </a:solidFill>
                <a:latin typeface="Corbel" panose="020B0503020204020204" pitchFamily="34" charset="0"/>
                <a:ea typeface="+mn-ea"/>
                <a:cs typeface="Consolas" panose="020B0609020204030204" pitchFamily="49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4F193D-36C1-4C90-849C-62E0717AC8ED}" type="slidenum">
              <a:rPr lang="en-NZ" sz="1600" b="0" smtClean="0">
                <a:solidFill>
                  <a:schemeClr val="bg1">
                    <a:alpha val="20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‹#›</a:t>
            </a:fld>
            <a:endParaRPr lang="en-NZ" sz="1600" b="0" dirty="0">
              <a:solidFill>
                <a:schemeClr val="bg1">
                  <a:alpha val="20000"/>
                </a:schemeClr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058340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</a:t>
            </a:r>
            <a:r>
              <a:rPr lang="en-US" dirty="0" err="1"/>
              <a:t>levela</a:t>
            </a:r>
            <a:endParaRPr lang="en-US" dirty="0"/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5460" y="490270"/>
            <a:ext cx="1001097" cy="302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30067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 Single Corner Rectangle 4"/>
          <p:cNvSpPr/>
          <p:nvPr userDrawn="1"/>
        </p:nvSpPr>
        <p:spPr>
          <a:xfrm rot="10800000" flipH="1">
            <a:off x="432000" y="339341"/>
            <a:ext cx="11328000" cy="6210000"/>
          </a:xfrm>
          <a:prstGeom prst="round1Rect">
            <a:avLst>
              <a:gd name="adj" fmla="val 7042"/>
            </a:avLst>
          </a:prstGeom>
          <a:solidFill>
            <a:srgbClr val="F68B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sz="180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  <p:sp>
        <p:nvSpPr>
          <p:cNvPr id="3" name="Rectangle 2"/>
          <p:cNvSpPr/>
          <p:nvPr userDrawn="1"/>
        </p:nvSpPr>
        <p:spPr>
          <a:xfrm>
            <a:off x="0" y="0"/>
            <a:ext cx="12192000" cy="61173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sz="180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074060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2800" b="1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3"/>
          <p:cNvSpPr txBox="1">
            <a:spLocks/>
          </p:cNvSpPr>
          <p:nvPr userDrawn="1"/>
        </p:nvSpPr>
        <p:spPr>
          <a:xfrm>
            <a:off x="8492964" y="6079689"/>
            <a:ext cx="2743200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en-US"/>
            </a:defPPr>
            <a:lvl1pPr marL="0" algn="r" defTabSz="914400" rtl="0" eaLnBrk="1" latinLnBrk="0" hangingPunct="1">
              <a:defRPr sz="1600" b="1" kern="1200">
                <a:solidFill>
                  <a:srgbClr val="77A02E"/>
                </a:solidFill>
                <a:latin typeface="Corbel" panose="020B0503020204020204" pitchFamily="34" charset="0"/>
                <a:ea typeface="+mn-ea"/>
                <a:cs typeface="Consolas" panose="020B0609020204030204" pitchFamily="49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4F193D-36C1-4C90-849C-62E0717AC8ED}" type="slidenum">
              <a:rPr lang="en-NZ" sz="1600" b="0" smtClean="0">
                <a:solidFill>
                  <a:schemeClr val="bg1">
                    <a:alpha val="20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‹#›</a:t>
            </a:fld>
            <a:endParaRPr lang="en-NZ" sz="1600" b="0" dirty="0">
              <a:solidFill>
                <a:schemeClr val="bg1">
                  <a:alpha val="20000"/>
                </a:schemeClr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058340"/>
          </a:xfrm>
          <a:prstGeom prst="rect">
            <a:avLst/>
          </a:prstGeom>
        </p:spPr>
        <p:txBody>
          <a:bodyPr numCol="2" spcCol="180000"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</a:t>
            </a:r>
            <a:r>
              <a:rPr lang="en-US" dirty="0" err="1"/>
              <a:t>levela</a:t>
            </a:r>
            <a:endParaRPr lang="en-US" dirty="0"/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5460" y="490270"/>
            <a:ext cx="1001097" cy="302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78706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 Single Corner Rectangle 4"/>
          <p:cNvSpPr/>
          <p:nvPr userDrawn="1"/>
        </p:nvSpPr>
        <p:spPr>
          <a:xfrm rot="10800000" flipH="1">
            <a:off x="432000" y="339341"/>
            <a:ext cx="11328000" cy="6210000"/>
          </a:xfrm>
          <a:prstGeom prst="round1Rect">
            <a:avLst>
              <a:gd name="adj" fmla="val 7042"/>
            </a:avLst>
          </a:prstGeom>
          <a:solidFill>
            <a:srgbClr val="2134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sz="180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  <p:sp>
        <p:nvSpPr>
          <p:cNvPr id="3" name="Rectangle 2"/>
          <p:cNvSpPr/>
          <p:nvPr userDrawn="1"/>
        </p:nvSpPr>
        <p:spPr>
          <a:xfrm>
            <a:off x="0" y="0"/>
            <a:ext cx="12192000" cy="61173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sz="180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074060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2800" b="1">
                <a:solidFill>
                  <a:srgbClr val="21346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3"/>
          <p:cNvSpPr txBox="1">
            <a:spLocks/>
          </p:cNvSpPr>
          <p:nvPr userDrawn="1"/>
        </p:nvSpPr>
        <p:spPr>
          <a:xfrm>
            <a:off x="8492964" y="6079689"/>
            <a:ext cx="2743200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en-US"/>
            </a:defPPr>
            <a:lvl1pPr marL="0" algn="r" defTabSz="914400" rtl="0" eaLnBrk="1" latinLnBrk="0" hangingPunct="1">
              <a:defRPr sz="1600" b="1" kern="1200">
                <a:solidFill>
                  <a:srgbClr val="77A02E"/>
                </a:solidFill>
                <a:latin typeface="Corbel" panose="020B0503020204020204" pitchFamily="34" charset="0"/>
                <a:ea typeface="+mn-ea"/>
                <a:cs typeface="Consolas" panose="020B0609020204030204" pitchFamily="49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4F193D-36C1-4C90-849C-62E0717AC8ED}" type="slidenum">
              <a:rPr lang="en-NZ" sz="1600" b="0" smtClean="0">
                <a:solidFill>
                  <a:schemeClr val="bg1">
                    <a:alpha val="20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‹#›</a:t>
            </a:fld>
            <a:endParaRPr lang="en-NZ" sz="1600" b="0" dirty="0">
              <a:solidFill>
                <a:schemeClr val="bg1">
                  <a:alpha val="20000"/>
                </a:schemeClr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058340"/>
          </a:xfrm>
          <a:prstGeom prst="rect">
            <a:avLst/>
          </a:prstGeom>
        </p:spPr>
        <p:txBody>
          <a:bodyPr numCol="2" spcCol="180000"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</a:t>
            </a:r>
            <a:r>
              <a:rPr lang="en-US" dirty="0" err="1"/>
              <a:t>levela</a:t>
            </a:r>
            <a:endParaRPr lang="en-US" dirty="0"/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5460" y="490270"/>
            <a:ext cx="1001097" cy="302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8489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6557850"/>
      </p:ext>
    </p:extLst>
  </p:cSld>
  <p:clrMapOvr>
    <a:masterClrMapping/>
  </p:clrMapOvr>
  <p:hf sldNum="0"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 Single Corner Rectangle 4"/>
          <p:cNvSpPr/>
          <p:nvPr userDrawn="1"/>
        </p:nvSpPr>
        <p:spPr>
          <a:xfrm rot="10800000" flipH="1">
            <a:off x="432000" y="339341"/>
            <a:ext cx="11328000" cy="6210000"/>
          </a:xfrm>
          <a:prstGeom prst="round1Rect">
            <a:avLst>
              <a:gd name="adj" fmla="val 7042"/>
            </a:avLst>
          </a:prstGeom>
          <a:solidFill>
            <a:srgbClr val="0085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sz="180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  <p:sp>
        <p:nvSpPr>
          <p:cNvPr id="3" name="Rectangle 2"/>
          <p:cNvSpPr/>
          <p:nvPr userDrawn="1"/>
        </p:nvSpPr>
        <p:spPr>
          <a:xfrm>
            <a:off x="0" y="0"/>
            <a:ext cx="12192000" cy="61173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sz="180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074060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2800" b="1">
                <a:solidFill>
                  <a:srgbClr val="00853F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3"/>
          <p:cNvSpPr txBox="1">
            <a:spLocks/>
          </p:cNvSpPr>
          <p:nvPr userDrawn="1"/>
        </p:nvSpPr>
        <p:spPr>
          <a:xfrm>
            <a:off x="8492964" y="6079689"/>
            <a:ext cx="2743200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en-US"/>
            </a:defPPr>
            <a:lvl1pPr marL="0" algn="r" defTabSz="914400" rtl="0" eaLnBrk="1" latinLnBrk="0" hangingPunct="1">
              <a:defRPr sz="1600" b="1" kern="1200">
                <a:solidFill>
                  <a:srgbClr val="77A02E"/>
                </a:solidFill>
                <a:latin typeface="Corbel" panose="020B0503020204020204" pitchFamily="34" charset="0"/>
                <a:ea typeface="+mn-ea"/>
                <a:cs typeface="Consolas" panose="020B0609020204030204" pitchFamily="49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4F193D-36C1-4C90-849C-62E0717AC8ED}" type="slidenum">
              <a:rPr lang="en-NZ" sz="1600" b="0" smtClean="0">
                <a:solidFill>
                  <a:schemeClr val="bg1">
                    <a:alpha val="20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‹#›</a:t>
            </a:fld>
            <a:endParaRPr lang="en-NZ" sz="1600" b="0" dirty="0">
              <a:solidFill>
                <a:schemeClr val="bg1">
                  <a:alpha val="20000"/>
                </a:schemeClr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058340"/>
          </a:xfrm>
          <a:prstGeom prst="rect">
            <a:avLst/>
          </a:prstGeom>
        </p:spPr>
        <p:txBody>
          <a:bodyPr numCol="2" spcCol="180000"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</a:t>
            </a:r>
            <a:r>
              <a:rPr lang="en-US" dirty="0" err="1"/>
              <a:t>levela</a:t>
            </a:r>
            <a:endParaRPr lang="en-US" dirty="0"/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5460" y="490270"/>
            <a:ext cx="1001097" cy="302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002600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rim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 Single Corner Rectangle 4"/>
          <p:cNvSpPr/>
          <p:nvPr userDrawn="1"/>
        </p:nvSpPr>
        <p:spPr>
          <a:xfrm rot="10800000" flipH="1">
            <a:off x="432000" y="346157"/>
            <a:ext cx="11328000" cy="6210000"/>
          </a:xfrm>
          <a:prstGeom prst="round1Rect">
            <a:avLst>
              <a:gd name="adj" fmla="val 10516"/>
            </a:avLst>
          </a:prstGeom>
          <a:solidFill>
            <a:srgbClr val="F68B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sz="180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074060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2800" b="1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05834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</a:t>
            </a:r>
            <a:r>
              <a:rPr lang="en-US" dirty="0" err="1"/>
              <a:t>levela</a:t>
            </a:r>
            <a:endParaRPr lang="en-US" dirty="0"/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Slide Number Placeholder 3"/>
          <p:cNvSpPr txBox="1">
            <a:spLocks/>
          </p:cNvSpPr>
          <p:nvPr userDrawn="1"/>
        </p:nvSpPr>
        <p:spPr>
          <a:xfrm>
            <a:off x="8492964" y="6079689"/>
            <a:ext cx="2743200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en-US"/>
            </a:defPPr>
            <a:lvl1pPr marL="0" algn="r" defTabSz="914400" rtl="0" eaLnBrk="1" latinLnBrk="0" hangingPunct="1">
              <a:defRPr sz="1600" b="1" kern="1200">
                <a:solidFill>
                  <a:srgbClr val="77A02E"/>
                </a:solidFill>
                <a:latin typeface="Corbel" panose="020B0503020204020204" pitchFamily="34" charset="0"/>
                <a:ea typeface="+mn-ea"/>
                <a:cs typeface="Consolas" panose="020B0609020204030204" pitchFamily="49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4F193D-36C1-4C90-849C-62E0717AC8ED}" type="slidenum">
              <a:rPr lang="en-NZ" sz="1600" b="0" smtClean="0">
                <a:solidFill>
                  <a:schemeClr val="bg1">
                    <a:alpha val="20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‹#›</a:t>
            </a:fld>
            <a:endParaRPr lang="en-NZ" sz="1600" b="0" dirty="0">
              <a:solidFill>
                <a:schemeClr val="bg1">
                  <a:alpha val="20000"/>
                </a:schemeClr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5460" y="490270"/>
            <a:ext cx="1001097" cy="302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24008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rim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 Single Corner Rectangle 4"/>
          <p:cNvSpPr/>
          <p:nvPr userDrawn="1"/>
        </p:nvSpPr>
        <p:spPr>
          <a:xfrm rot="10800000" flipH="1">
            <a:off x="432000" y="346157"/>
            <a:ext cx="11328000" cy="6210000"/>
          </a:xfrm>
          <a:prstGeom prst="round1Rect">
            <a:avLst>
              <a:gd name="adj" fmla="val 10516"/>
            </a:avLst>
          </a:prstGeom>
          <a:solidFill>
            <a:srgbClr val="2134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sz="180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074060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2800" b="1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05834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</a:t>
            </a:r>
            <a:r>
              <a:rPr lang="en-US" dirty="0" err="1"/>
              <a:t>levela</a:t>
            </a:r>
            <a:endParaRPr lang="en-US" dirty="0"/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Slide Number Placeholder 3"/>
          <p:cNvSpPr txBox="1">
            <a:spLocks/>
          </p:cNvSpPr>
          <p:nvPr userDrawn="1"/>
        </p:nvSpPr>
        <p:spPr>
          <a:xfrm>
            <a:off x="8492964" y="6079689"/>
            <a:ext cx="2743200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en-US"/>
            </a:defPPr>
            <a:lvl1pPr marL="0" algn="r" defTabSz="914400" rtl="0" eaLnBrk="1" latinLnBrk="0" hangingPunct="1">
              <a:defRPr sz="1600" b="1" kern="1200">
                <a:solidFill>
                  <a:srgbClr val="77A02E"/>
                </a:solidFill>
                <a:latin typeface="Corbel" panose="020B0503020204020204" pitchFamily="34" charset="0"/>
                <a:ea typeface="+mn-ea"/>
                <a:cs typeface="Consolas" panose="020B0609020204030204" pitchFamily="49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4F193D-36C1-4C90-849C-62E0717AC8ED}" type="slidenum">
              <a:rPr lang="en-NZ" sz="1600" b="0" smtClean="0">
                <a:solidFill>
                  <a:schemeClr val="bg1">
                    <a:alpha val="20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‹#›</a:t>
            </a:fld>
            <a:endParaRPr lang="en-NZ" sz="1600" b="0" dirty="0">
              <a:solidFill>
                <a:schemeClr val="bg1">
                  <a:alpha val="20000"/>
                </a:schemeClr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5458" y="490270"/>
            <a:ext cx="1001441" cy="302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808631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rim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 Single Corner Rectangle 4"/>
          <p:cNvSpPr/>
          <p:nvPr userDrawn="1"/>
        </p:nvSpPr>
        <p:spPr>
          <a:xfrm rot="10800000" flipH="1">
            <a:off x="432000" y="346157"/>
            <a:ext cx="11328000" cy="6210000"/>
          </a:xfrm>
          <a:prstGeom prst="round1Rect">
            <a:avLst>
              <a:gd name="adj" fmla="val 10516"/>
            </a:avLst>
          </a:prstGeom>
          <a:solidFill>
            <a:srgbClr val="0085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sz="180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074060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2800" b="1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05834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</a:t>
            </a:r>
            <a:r>
              <a:rPr lang="en-US" dirty="0" err="1"/>
              <a:t>levela</a:t>
            </a:r>
            <a:endParaRPr lang="en-US" dirty="0"/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Slide Number Placeholder 3"/>
          <p:cNvSpPr txBox="1">
            <a:spLocks/>
          </p:cNvSpPr>
          <p:nvPr userDrawn="1"/>
        </p:nvSpPr>
        <p:spPr>
          <a:xfrm>
            <a:off x="8492964" y="6079689"/>
            <a:ext cx="2743200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en-US"/>
            </a:defPPr>
            <a:lvl1pPr marL="0" algn="r" defTabSz="914400" rtl="0" eaLnBrk="1" latinLnBrk="0" hangingPunct="1">
              <a:defRPr sz="1600" b="1" kern="1200">
                <a:solidFill>
                  <a:srgbClr val="77A02E"/>
                </a:solidFill>
                <a:latin typeface="Corbel" panose="020B0503020204020204" pitchFamily="34" charset="0"/>
                <a:ea typeface="+mn-ea"/>
                <a:cs typeface="Consolas" panose="020B0609020204030204" pitchFamily="49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4F193D-36C1-4C90-849C-62E0717AC8ED}" type="slidenum">
              <a:rPr lang="en-NZ" sz="1600" b="0" smtClean="0">
                <a:solidFill>
                  <a:schemeClr val="bg1">
                    <a:alpha val="20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‹#›</a:t>
            </a:fld>
            <a:endParaRPr lang="en-NZ" sz="1600" b="0" dirty="0">
              <a:solidFill>
                <a:schemeClr val="bg1">
                  <a:alpha val="20000"/>
                </a:schemeClr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pic>
        <p:nvPicPr>
          <p:cNvPr id="17" name="Content Placeholder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5460" y="490270"/>
            <a:ext cx="1001097" cy="302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69871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 Single Corner Rectangle 4"/>
          <p:cNvSpPr/>
          <p:nvPr userDrawn="1"/>
        </p:nvSpPr>
        <p:spPr>
          <a:xfrm rot="10800000" flipH="1">
            <a:off x="432000" y="346157"/>
            <a:ext cx="11328000" cy="6210000"/>
          </a:xfrm>
          <a:prstGeom prst="round1Rect">
            <a:avLst>
              <a:gd name="adj" fmla="val 10516"/>
            </a:avLst>
          </a:prstGeom>
          <a:solidFill>
            <a:srgbClr val="F68B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sz="1800"/>
          </a:p>
        </p:txBody>
      </p:sp>
      <p:sp>
        <p:nvSpPr>
          <p:cNvPr id="6" name="Oval 5"/>
          <p:cNvSpPr/>
          <p:nvPr userDrawn="1"/>
        </p:nvSpPr>
        <p:spPr>
          <a:xfrm>
            <a:off x="-339805" y="1439186"/>
            <a:ext cx="6435805" cy="482685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sz="180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074060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2800" b="1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548488" y="1825625"/>
            <a:ext cx="4805313" cy="4086288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lnSpc>
                <a:spcPct val="100000"/>
              </a:lnSpc>
              <a:defRPr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lnSpc>
                <a:spcPct val="100000"/>
              </a:lnSpc>
              <a:defRPr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lnSpc>
                <a:spcPct val="100000"/>
              </a:lnSpc>
              <a:defRPr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lnSpc>
                <a:spcPct val="100000"/>
              </a:lnSpc>
              <a:defRPr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</a:t>
            </a:r>
            <a:r>
              <a:rPr lang="en-US" dirty="0" err="1"/>
              <a:t>levela</a:t>
            </a:r>
            <a:endParaRPr lang="en-US" dirty="0"/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Slide Number Placeholder 3"/>
          <p:cNvSpPr txBox="1">
            <a:spLocks/>
          </p:cNvSpPr>
          <p:nvPr userDrawn="1"/>
        </p:nvSpPr>
        <p:spPr>
          <a:xfrm>
            <a:off x="8492964" y="6079689"/>
            <a:ext cx="2743200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en-US"/>
            </a:defPPr>
            <a:lvl1pPr marL="0" algn="r" defTabSz="914400" rtl="0" eaLnBrk="1" latinLnBrk="0" hangingPunct="1">
              <a:defRPr sz="1600" b="1" kern="1200">
                <a:solidFill>
                  <a:srgbClr val="77A02E"/>
                </a:solidFill>
                <a:latin typeface="Corbel" panose="020B0503020204020204" pitchFamily="34" charset="0"/>
                <a:ea typeface="+mn-ea"/>
                <a:cs typeface="Consolas" panose="020B0609020204030204" pitchFamily="49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4F193D-36C1-4C90-849C-62E0717AC8ED}" type="slidenum">
              <a:rPr lang="en-NZ" sz="1600" b="0" smtClean="0">
                <a:solidFill>
                  <a:schemeClr val="bg1">
                    <a:alpha val="20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‹#›</a:t>
            </a:fld>
            <a:endParaRPr lang="en-NZ" sz="1600" b="0" dirty="0">
              <a:solidFill>
                <a:schemeClr val="bg1">
                  <a:alpha val="20000"/>
                </a:schemeClr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238097" y="1872613"/>
            <a:ext cx="5280000" cy="3960000"/>
          </a:xfrm>
          <a:prstGeom prst="ellipse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NZ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5460" y="490270"/>
            <a:ext cx="1001097" cy="302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576929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 Single Corner Rectangle 4"/>
          <p:cNvSpPr/>
          <p:nvPr userDrawn="1"/>
        </p:nvSpPr>
        <p:spPr>
          <a:xfrm rot="10800000" flipH="1">
            <a:off x="432000" y="346157"/>
            <a:ext cx="11328000" cy="6210000"/>
          </a:xfrm>
          <a:prstGeom prst="round1Rect">
            <a:avLst>
              <a:gd name="adj" fmla="val 10516"/>
            </a:avLst>
          </a:prstGeom>
          <a:solidFill>
            <a:srgbClr val="2134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sz="1800"/>
          </a:p>
        </p:txBody>
      </p:sp>
      <p:sp>
        <p:nvSpPr>
          <p:cNvPr id="6" name="Oval 5"/>
          <p:cNvSpPr/>
          <p:nvPr userDrawn="1"/>
        </p:nvSpPr>
        <p:spPr>
          <a:xfrm>
            <a:off x="-339805" y="1439186"/>
            <a:ext cx="6435805" cy="482685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sz="180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074060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2800" b="1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548488" y="1825625"/>
            <a:ext cx="4805313" cy="4086288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lnSpc>
                <a:spcPct val="100000"/>
              </a:lnSpc>
              <a:defRPr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lnSpc>
                <a:spcPct val="100000"/>
              </a:lnSpc>
              <a:defRPr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lnSpc>
                <a:spcPct val="100000"/>
              </a:lnSpc>
              <a:defRPr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lnSpc>
                <a:spcPct val="100000"/>
              </a:lnSpc>
              <a:defRPr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</a:t>
            </a:r>
            <a:r>
              <a:rPr lang="en-US" dirty="0" err="1"/>
              <a:t>levela</a:t>
            </a:r>
            <a:endParaRPr lang="en-US" dirty="0"/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Slide Number Placeholder 3"/>
          <p:cNvSpPr txBox="1">
            <a:spLocks/>
          </p:cNvSpPr>
          <p:nvPr userDrawn="1"/>
        </p:nvSpPr>
        <p:spPr>
          <a:xfrm>
            <a:off x="8492964" y="6079689"/>
            <a:ext cx="2743200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en-US"/>
            </a:defPPr>
            <a:lvl1pPr marL="0" algn="r" defTabSz="914400" rtl="0" eaLnBrk="1" latinLnBrk="0" hangingPunct="1">
              <a:defRPr sz="1600" b="1" kern="1200">
                <a:solidFill>
                  <a:srgbClr val="77A02E"/>
                </a:solidFill>
                <a:latin typeface="Corbel" panose="020B0503020204020204" pitchFamily="34" charset="0"/>
                <a:ea typeface="+mn-ea"/>
                <a:cs typeface="Consolas" panose="020B0609020204030204" pitchFamily="49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4F193D-36C1-4C90-849C-62E0717AC8ED}" type="slidenum">
              <a:rPr lang="en-NZ" sz="1600" b="0" smtClean="0">
                <a:solidFill>
                  <a:schemeClr val="bg1">
                    <a:alpha val="20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‹#›</a:t>
            </a:fld>
            <a:endParaRPr lang="en-NZ" sz="1600" b="0" dirty="0">
              <a:solidFill>
                <a:schemeClr val="bg1">
                  <a:alpha val="20000"/>
                </a:schemeClr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5458" y="490270"/>
            <a:ext cx="1001441" cy="302712"/>
          </a:xfrm>
          <a:prstGeom prst="rect">
            <a:avLst/>
          </a:prstGeom>
        </p:spPr>
      </p:pic>
      <p:sp>
        <p:nvSpPr>
          <p:cNvPr id="11" name="Content Placeholder 3"/>
          <p:cNvSpPr>
            <a:spLocks noGrp="1"/>
          </p:cNvSpPr>
          <p:nvPr>
            <p:ph sz="quarter" idx="10"/>
          </p:nvPr>
        </p:nvSpPr>
        <p:spPr>
          <a:xfrm>
            <a:off x="238097" y="1872613"/>
            <a:ext cx="5280000" cy="3960000"/>
          </a:xfrm>
          <a:prstGeom prst="ellipse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97751571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 Single Corner Rectangle 4"/>
          <p:cNvSpPr/>
          <p:nvPr userDrawn="1"/>
        </p:nvSpPr>
        <p:spPr>
          <a:xfrm rot="10800000" flipH="1">
            <a:off x="432000" y="346157"/>
            <a:ext cx="11328000" cy="6210000"/>
          </a:xfrm>
          <a:prstGeom prst="round1Rect">
            <a:avLst>
              <a:gd name="adj" fmla="val 10516"/>
            </a:avLst>
          </a:prstGeom>
          <a:solidFill>
            <a:srgbClr val="0085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sz="1800"/>
          </a:p>
        </p:txBody>
      </p:sp>
      <p:sp>
        <p:nvSpPr>
          <p:cNvPr id="6" name="Oval 5"/>
          <p:cNvSpPr/>
          <p:nvPr userDrawn="1"/>
        </p:nvSpPr>
        <p:spPr>
          <a:xfrm>
            <a:off x="-339805" y="1439186"/>
            <a:ext cx="6435805" cy="482685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sz="180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074060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2800" b="1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548488" y="1825625"/>
            <a:ext cx="4805313" cy="4086288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lnSpc>
                <a:spcPct val="100000"/>
              </a:lnSpc>
              <a:defRPr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lnSpc>
                <a:spcPct val="100000"/>
              </a:lnSpc>
              <a:defRPr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lnSpc>
                <a:spcPct val="100000"/>
              </a:lnSpc>
              <a:defRPr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lnSpc>
                <a:spcPct val="100000"/>
              </a:lnSpc>
              <a:defRPr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</a:t>
            </a:r>
            <a:r>
              <a:rPr lang="en-US" dirty="0" err="1"/>
              <a:t>levela</a:t>
            </a:r>
            <a:endParaRPr lang="en-US" dirty="0"/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Slide Number Placeholder 3"/>
          <p:cNvSpPr txBox="1">
            <a:spLocks/>
          </p:cNvSpPr>
          <p:nvPr userDrawn="1"/>
        </p:nvSpPr>
        <p:spPr>
          <a:xfrm>
            <a:off x="8492964" y="6079689"/>
            <a:ext cx="2743200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en-US"/>
            </a:defPPr>
            <a:lvl1pPr marL="0" algn="r" defTabSz="914400" rtl="0" eaLnBrk="1" latinLnBrk="0" hangingPunct="1">
              <a:defRPr sz="1600" b="1" kern="1200">
                <a:solidFill>
                  <a:srgbClr val="77A02E"/>
                </a:solidFill>
                <a:latin typeface="Corbel" panose="020B0503020204020204" pitchFamily="34" charset="0"/>
                <a:ea typeface="+mn-ea"/>
                <a:cs typeface="Consolas" panose="020B0609020204030204" pitchFamily="49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4F193D-36C1-4C90-849C-62E0717AC8ED}" type="slidenum">
              <a:rPr lang="en-NZ" sz="1600" b="0" smtClean="0">
                <a:solidFill>
                  <a:schemeClr val="bg1">
                    <a:alpha val="20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‹#›</a:t>
            </a:fld>
            <a:endParaRPr lang="en-NZ" sz="1600" b="0" dirty="0">
              <a:solidFill>
                <a:schemeClr val="bg1">
                  <a:alpha val="20000"/>
                </a:schemeClr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pic>
        <p:nvPicPr>
          <p:cNvPr id="14" name="Content Placeholder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5460" y="490270"/>
            <a:ext cx="1001097" cy="302362"/>
          </a:xfrm>
          <a:prstGeom prst="rect">
            <a:avLst/>
          </a:prstGeom>
        </p:spPr>
      </p:pic>
      <p:sp>
        <p:nvSpPr>
          <p:cNvPr id="9" name="Content Placeholder 3"/>
          <p:cNvSpPr>
            <a:spLocks noGrp="1"/>
          </p:cNvSpPr>
          <p:nvPr>
            <p:ph sz="quarter" idx="10"/>
          </p:nvPr>
        </p:nvSpPr>
        <p:spPr>
          <a:xfrm>
            <a:off x="238097" y="1872613"/>
            <a:ext cx="5280000" cy="3960000"/>
          </a:xfrm>
          <a:prstGeom prst="ellipse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2468693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inset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 Single Corner Rectangle 4"/>
          <p:cNvSpPr/>
          <p:nvPr userDrawn="1"/>
        </p:nvSpPr>
        <p:spPr>
          <a:xfrm rot="10800000" flipH="1">
            <a:off x="432000" y="346157"/>
            <a:ext cx="11328000" cy="6210000"/>
          </a:xfrm>
          <a:prstGeom prst="round1Rect">
            <a:avLst>
              <a:gd name="adj" fmla="val 10516"/>
            </a:avLst>
          </a:prstGeom>
          <a:solidFill>
            <a:srgbClr val="F68B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sz="180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074060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2800" b="1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838201" y="1825625"/>
            <a:ext cx="2968283" cy="4154943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>
              <a:lnSpc>
                <a:spcPct val="100000"/>
              </a:lnSpc>
              <a:buNone/>
              <a:defRPr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lnSpc>
                <a:spcPct val="100000"/>
              </a:lnSpc>
              <a:defRPr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lnSpc>
                <a:spcPct val="100000"/>
              </a:lnSpc>
              <a:defRPr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lnSpc>
                <a:spcPct val="100000"/>
              </a:lnSpc>
              <a:defRPr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endParaRPr lang="en-US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12576517" y="1681089"/>
            <a:ext cx="1219200" cy="914400"/>
          </a:xfrm>
          <a:prstGeom prst="rect">
            <a:avLst/>
          </a:prstGeom>
        </p:spPr>
        <p:txBody>
          <a:bodyPr vert="horz" wrap="none" lIns="91440" tIns="45720" rIns="91440" bIns="45720" rtlCol="0">
            <a:normAutofit/>
          </a:bodyPr>
          <a:lstStyle/>
          <a:p>
            <a:pPr algn="l">
              <a:lnSpc>
                <a:spcPct val="150000"/>
              </a:lnSpc>
              <a:spcBef>
                <a:spcPts val="0"/>
              </a:spcBef>
            </a:pPr>
            <a:endParaRPr lang="en-NZ" sz="1800" dirty="0"/>
          </a:p>
        </p:txBody>
      </p:sp>
      <p:sp>
        <p:nvSpPr>
          <p:cNvPr id="19" name="Round Single Corner Rectangle 18"/>
          <p:cNvSpPr/>
          <p:nvPr userDrawn="1"/>
        </p:nvSpPr>
        <p:spPr>
          <a:xfrm rot="10800000">
            <a:off x="4623002" y="1458154"/>
            <a:ext cx="7568999" cy="4131115"/>
          </a:xfrm>
          <a:prstGeom prst="round1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sz="1800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0"/>
          </p:nvPr>
        </p:nvSpPr>
        <p:spPr>
          <a:xfrm>
            <a:off x="5349241" y="5794375"/>
            <a:ext cx="5532119" cy="55131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1200">
                <a:solidFill>
                  <a:schemeClr val="tx1"/>
                </a:solidFill>
              </a:defRPr>
            </a:lvl1pPr>
            <a:lvl2pPr marL="457200" indent="0">
              <a:buFontTx/>
              <a:buNone/>
              <a:defRPr sz="1200">
                <a:solidFill>
                  <a:schemeClr val="bg1"/>
                </a:solidFill>
              </a:defRPr>
            </a:lvl2pPr>
            <a:lvl3pPr marL="914400" indent="0">
              <a:buFontTx/>
              <a:buNone/>
              <a:defRPr sz="1200">
                <a:solidFill>
                  <a:schemeClr val="bg1"/>
                </a:solidFill>
              </a:defRPr>
            </a:lvl3pPr>
            <a:lvl4pPr marL="1371600" indent="0">
              <a:buFontTx/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FontTx/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3" name="Slide Number Placeholder 3"/>
          <p:cNvSpPr txBox="1">
            <a:spLocks/>
          </p:cNvSpPr>
          <p:nvPr userDrawn="1"/>
        </p:nvSpPr>
        <p:spPr>
          <a:xfrm>
            <a:off x="8492964" y="6079689"/>
            <a:ext cx="2743200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en-US"/>
            </a:defPPr>
            <a:lvl1pPr marL="0" algn="r" defTabSz="914400" rtl="0" eaLnBrk="1" latinLnBrk="0" hangingPunct="1">
              <a:defRPr sz="1600" b="1" kern="1200">
                <a:solidFill>
                  <a:srgbClr val="77A02E"/>
                </a:solidFill>
                <a:latin typeface="Corbel" panose="020B0503020204020204" pitchFamily="34" charset="0"/>
                <a:ea typeface="+mn-ea"/>
                <a:cs typeface="Consolas" panose="020B0609020204030204" pitchFamily="49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4F193D-36C1-4C90-849C-62E0717AC8ED}" type="slidenum">
              <a:rPr lang="en-NZ" sz="1600" b="0" smtClean="0">
                <a:solidFill>
                  <a:schemeClr val="bg1">
                    <a:alpha val="20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‹#›</a:t>
            </a:fld>
            <a:endParaRPr lang="en-NZ" sz="1600" b="0" dirty="0">
              <a:solidFill>
                <a:schemeClr val="bg1">
                  <a:alpha val="20000"/>
                </a:schemeClr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25" name="Content Placeholder 24"/>
          <p:cNvSpPr>
            <a:spLocks noGrp="1"/>
          </p:cNvSpPr>
          <p:nvPr>
            <p:ph sz="quarter" idx="11"/>
          </p:nvPr>
        </p:nvSpPr>
        <p:spPr>
          <a:xfrm>
            <a:off x="4876800" y="1681164"/>
            <a:ext cx="6883200" cy="36909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NZ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5460" y="490270"/>
            <a:ext cx="1001097" cy="302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810509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inset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 Single Corner Rectangle 4"/>
          <p:cNvSpPr/>
          <p:nvPr userDrawn="1"/>
        </p:nvSpPr>
        <p:spPr>
          <a:xfrm rot="10800000" flipH="1">
            <a:off x="432000" y="346157"/>
            <a:ext cx="11328000" cy="6210000"/>
          </a:xfrm>
          <a:prstGeom prst="round1Rect">
            <a:avLst>
              <a:gd name="adj" fmla="val 10516"/>
            </a:avLst>
          </a:prstGeom>
          <a:solidFill>
            <a:srgbClr val="2134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sz="180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074060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2800" b="1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838201" y="1825625"/>
            <a:ext cx="2968283" cy="4154943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>
              <a:lnSpc>
                <a:spcPct val="100000"/>
              </a:lnSpc>
              <a:buNone/>
              <a:defRPr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lnSpc>
                <a:spcPct val="100000"/>
              </a:lnSpc>
              <a:defRPr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lnSpc>
                <a:spcPct val="100000"/>
              </a:lnSpc>
              <a:defRPr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lnSpc>
                <a:spcPct val="100000"/>
              </a:lnSpc>
              <a:defRPr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endParaRPr lang="en-US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12576517" y="1681089"/>
            <a:ext cx="1219200" cy="914400"/>
          </a:xfrm>
          <a:prstGeom prst="rect">
            <a:avLst/>
          </a:prstGeom>
        </p:spPr>
        <p:txBody>
          <a:bodyPr vert="horz" wrap="none" lIns="91440" tIns="45720" rIns="91440" bIns="45720" rtlCol="0">
            <a:normAutofit/>
          </a:bodyPr>
          <a:lstStyle/>
          <a:p>
            <a:pPr algn="l">
              <a:lnSpc>
                <a:spcPct val="150000"/>
              </a:lnSpc>
              <a:spcBef>
                <a:spcPts val="0"/>
              </a:spcBef>
            </a:pPr>
            <a:endParaRPr lang="en-NZ" sz="1800" dirty="0"/>
          </a:p>
        </p:txBody>
      </p:sp>
      <p:sp>
        <p:nvSpPr>
          <p:cNvPr id="19" name="Round Single Corner Rectangle 18"/>
          <p:cNvSpPr/>
          <p:nvPr userDrawn="1"/>
        </p:nvSpPr>
        <p:spPr>
          <a:xfrm rot="10800000">
            <a:off x="4623002" y="1458154"/>
            <a:ext cx="7568999" cy="4131115"/>
          </a:xfrm>
          <a:prstGeom prst="round1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sz="1800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0"/>
          </p:nvPr>
        </p:nvSpPr>
        <p:spPr>
          <a:xfrm>
            <a:off x="5349241" y="5794375"/>
            <a:ext cx="5532119" cy="55131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 sz="1200">
                <a:solidFill>
                  <a:schemeClr val="bg1"/>
                </a:solidFill>
              </a:defRPr>
            </a:lvl2pPr>
            <a:lvl3pPr marL="914400" indent="0">
              <a:buFontTx/>
              <a:buNone/>
              <a:defRPr sz="1200">
                <a:solidFill>
                  <a:schemeClr val="bg1"/>
                </a:solidFill>
              </a:defRPr>
            </a:lvl3pPr>
            <a:lvl4pPr marL="1371600" indent="0">
              <a:buFontTx/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FontTx/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3" name="Slide Number Placeholder 3"/>
          <p:cNvSpPr txBox="1">
            <a:spLocks/>
          </p:cNvSpPr>
          <p:nvPr userDrawn="1"/>
        </p:nvSpPr>
        <p:spPr>
          <a:xfrm>
            <a:off x="8492964" y="6079689"/>
            <a:ext cx="2743200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en-US"/>
            </a:defPPr>
            <a:lvl1pPr marL="0" algn="r" defTabSz="914400" rtl="0" eaLnBrk="1" latinLnBrk="0" hangingPunct="1">
              <a:defRPr sz="1600" b="1" kern="1200">
                <a:solidFill>
                  <a:srgbClr val="77A02E"/>
                </a:solidFill>
                <a:latin typeface="Corbel" panose="020B0503020204020204" pitchFamily="34" charset="0"/>
                <a:ea typeface="+mn-ea"/>
                <a:cs typeface="Consolas" panose="020B0609020204030204" pitchFamily="49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4F193D-36C1-4C90-849C-62E0717AC8ED}" type="slidenum">
              <a:rPr lang="en-NZ" sz="1600" b="0" smtClean="0">
                <a:solidFill>
                  <a:schemeClr val="bg1">
                    <a:alpha val="20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‹#›</a:t>
            </a:fld>
            <a:endParaRPr lang="en-NZ" sz="1600" b="0" dirty="0">
              <a:solidFill>
                <a:schemeClr val="bg1">
                  <a:alpha val="20000"/>
                </a:schemeClr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25" name="Content Placeholder 24"/>
          <p:cNvSpPr>
            <a:spLocks noGrp="1"/>
          </p:cNvSpPr>
          <p:nvPr>
            <p:ph sz="quarter" idx="11"/>
          </p:nvPr>
        </p:nvSpPr>
        <p:spPr>
          <a:xfrm>
            <a:off x="4876800" y="1681164"/>
            <a:ext cx="6883200" cy="36909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5458" y="490270"/>
            <a:ext cx="1001441" cy="302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780898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inset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 Single Corner Rectangle 4"/>
          <p:cNvSpPr/>
          <p:nvPr userDrawn="1"/>
        </p:nvSpPr>
        <p:spPr>
          <a:xfrm rot="10800000" flipH="1">
            <a:off x="432000" y="346157"/>
            <a:ext cx="11328000" cy="6210000"/>
          </a:xfrm>
          <a:prstGeom prst="round1Rect">
            <a:avLst>
              <a:gd name="adj" fmla="val 10516"/>
            </a:avLst>
          </a:prstGeom>
          <a:solidFill>
            <a:srgbClr val="0085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sz="180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074060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2800" b="1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838201" y="1825625"/>
            <a:ext cx="2968283" cy="4154943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>
              <a:lnSpc>
                <a:spcPct val="100000"/>
              </a:lnSpc>
              <a:buNone/>
              <a:defRPr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lnSpc>
                <a:spcPct val="100000"/>
              </a:lnSpc>
              <a:defRPr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lnSpc>
                <a:spcPct val="100000"/>
              </a:lnSpc>
              <a:defRPr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lnSpc>
                <a:spcPct val="100000"/>
              </a:lnSpc>
              <a:defRPr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endParaRPr lang="en-US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12576517" y="1681089"/>
            <a:ext cx="1219200" cy="914400"/>
          </a:xfrm>
          <a:prstGeom prst="rect">
            <a:avLst/>
          </a:prstGeom>
        </p:spPr>
        <p:txBody>
          <a:bodyPr vert="horz" wrap="none" lIns="91440" tIns="45720" rIns="91440" bIns="45720" rtlCol="0">
            <a:normAutofit/>
          </a:bodyPr>
          <a:lstStyle/>
          <a:p>
            <a:pPr algn="l">
              <a:lnSpc>
                <a:spcPct val="150000"/>
              </a:lnSpc>
              <a:spcBef>
                <a:spcPts val="0"/>
              </a:spcBef>
            </a:pPr>
            <a:endParaRPr lang="en-NZ" sz="1800" dirty="0"/>
          </a:p>
        </p:txBody>
      </p:sp>
      <p:sp>
        <p:nvSpPr>
          <p:cNvPr id="19" name="Round Single Corner Rectangle 18"/>
          <p:cNvSpPr/>
          <p:nvPr userDrawn="1"/>
        </p:nvSpPr>
        <p:spPr>
          <a:xfrm rot="10800000">
            <a:off x="4623002" y="1458154"/>
            <a:ext cx="7568999" cy="4131115"/>
          </a:xfrm>
          <a:prstGeom prst="round1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sz="1800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0"/>
          </p:nvPr>
        </p:nvSpPr>
        <p:spPr>
          <a:xfrm>
            <a:off x="5349241" y="5794375"/>
            <a:ext cx="5532119" cy="55131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 sz="1200">
                <a:solidFill>
                  <a:schemeClr val="bg1"/>
                </a:solidFill>
              </a:defRPr>
            </a:lvl2pPr>
            <a:lvl3pPr marL="914400" indent="0">
              <a:buFontTx/>
              <a:buNone/>
              <a:defRPr sz="1200">
                <a:solidFill>
                  <a:schemeClr val="bg1"/>
                </a:solidFill>
              </a:defRPr>
            </a:lvl3pPr>
            <a:lvl4pPr marL="1371600" indent="0">
              <a:buFontTx/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FontTx/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22" name="Content Placeholder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5460" y="490270"/>
            <a:ext cx="1001097" cy="302362"/>
          </a:xfrm>
          <a:prstGeom prst="rect">
            <a:avLst/>
          </a:prstGeom>
        </p:spPr>
      </p:pic>
      <p:sp>
        <p:nvSpPr>
          <p:cNvPr id="23" name="Slide Number Placeholder 3"/>
          <p:cNvSpPr txBox="1">
            <a:spLocks/>
          </p:cNvSpPr>
          <p:nvPr userDrawn="1"/>
        </p:nvSpPr>
        <p:spPr>
          <a:xfrm>
            <a:off x="8492964" y="6079689"/>
            <a:ext cx="2743200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en-US"/>
            </a:defPPr>
            <a:lvl1pPr marL="0" algn="r" defTabSz="914400" rtl="0" eaLnBrk="1" latinLnBrk="0" hangingPunct="1">
              <a:defRPr sz="1600" b="1" kern="1200">
                <a:solidFill>
                  <a:srgbClr val="77A02E"/>
                </a:solidFill>
                <a:latin typeface="Corbel" panose="020B0503020204020204" pitchFamily="34" charset="0"/>
                <a:ea typeface="+mn-ea"/>
                <a:cs typeface="Consolas" panose="020B0609020204030204" pitchFamily="49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4F193D-36C1-4C90-849C-62E0717AC8ED}" type="slidenum">
              <a:rPr lang="en-NZ" sz="1600" b="0" smtClean="0">
                <a:solidFill>
                  <a:schemeClr val="bg1">
                    <a:alpha val="20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‹#›</a:t>
            </a:fld>
            <a:endParaRPr lang="en-NZ" sz="1600" b="0" dirty="0">
              <a:solidFill>
                <a:schemeClr val="bg1">
                  <a:alpha val="20000"/>
                </a:schemeClr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25" name="Content Placeholder 24"/>
          <p:cNvSpPr>
            <a:spLocks noGrp="1"/>
          </p:cNvSpPr>
          <p:nvPr>
            <p:ph sz="quarter" idx="11"/>
          </p:nvPr>
        </p:nvSpPr>
        <p:spPr>
          <a:xfrm>
            <a:off x="4876800" y="1681164"/>
            <a:ext cx="6883200" cy="36909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2594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1935825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1/26/2022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9929304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1/26/2022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1516008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1/26/2022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4074839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1/26/2022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4187262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1/26/2022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1301179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1/26/2022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775002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683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1" r:id="rId1"/>
    <p:sldLayoutId id="2147483852" r:id="rId2"/>
    <p:sldLayoutId id="2147483853" r:id="rId3"/>
    <p:sldLayoutId id="2147483854" r:id="rId4"/>
    <p:sldLayoutId id="2147483855" r:id="rId5"/>
    <p:sldLayoutId id="2147483856" r:id="rId6"/>
    <p:sldLayoutId id="2147483857" r:id="rId7"/>
    <p:sldLayoutId id="2147483858" r:id="rId8"/>
    <p:sldLayoutId id="2147483859" r:id="rId9"/>
    <p:sldLayoutId id="2147483860" r:id="rId10"/>
    <p:sldLayoutId id="2147483861" r:id="rId11"/>
    <p:sldLayoutId id="2147483862" r:id="rId12"/>
    <p:sldLayoutId id="2147483863" r:id="rId13"/>
    <p:sldLayoutId id="2147483817" r:id="rId14"/>
    <p:sldLayoutId id="2147483839" r:id="rId15"/>
    <p:sldLayoutId id="2147483824" r:id="rId16"/>
    <p:sldLayoutId id="2147483841" r:id="rId17"/>
    <p:sldLayoutId id="2147483837" r:id="rId18"/>
    <p:sldLayoutId id="2147483842" r:id="rId19"/>
    <p:sldLayoutId id="2147483843" r:id="rId20"/>
    <p:sldLayoutId id="2147483827" r:id="rId21"/>
    <p:sldLayoutId id="2147483844" r:id="rId22"/>
    <p:sldLayoutId id="2147483845" r:id="rId23"/>
    <p:sldLayoutId id="2147483823" r:id="rId24"/>
    <p:sldLayoutId id="2147483846" r:id="rId25"/>
    <p:sldLayoutId id="2147483847" r:id="rId26"/>
    <p:sldLayoutId id="2147483835" r:id="rId27"/>
    <p:sldLayoutId id="2147483848" r:id="rId28"/>
    <p:sldLayoutId id="2147483849" r:id="rId29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62A754-3E3F-4A46-98F4-01DF17BA5D7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NZ" dirty="0"/>
              <a:t>Our approach to Omicron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08971A-C636-4387-895D-C2E9A87C955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NZ" b="1" i="1" dirty="0"/>
              <a:t>January 2022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878F3C-46B7-45FB-8850-EC4937E05B93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n-NZ" dirty="0"/>
              <a:t>Presented by </a:t>
            </a:r>
            <a:r>
              <a:rPr lang="en-NZ" b="1" dirty="0" err="1"/>
              <a:t>Manatū</a:t>
            </a:r>
            <a:r>
              <a:rPr lang="en-NZ" b="1" dirty="0"/>
              <a:t> Hauora | Ministry of Health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9664196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FECD12-8973-4EC5-83C6-C185BC0BA8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dirty="0"/>
              <a:t>Health system preparedness for Omicron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695080-AB33-40F6-B3FB-853D7DF402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pPr marL="0" indent="0" fontAlgn="base">
              <a:buNone/>
            </a:pPr>
            <a:r>
              <a:rPr lang="en-NZ" sz="1600" b="1" dirty="0">
                <a:solidFill>
                  <a:srgbClr val="002060"/>
                </a:solidFill>
                <a:latin typeface="Calibri" panose="020F0502020204030204" pitchFamily="34" charset="0"/>
                <a:ea typeface="游明朝" panose="020B0400000000000000" pitchFamily="18" charset="-128"/>
              </a:rPr>
              <a:t>Health System Preparedness – what we’ve changed in response to Omicron</a:t>
            </a:r>
          </a:p>
          <a:p>
            <a:pPr fontAlgn="base"/>
            <a:r>
              <a:rPr lang="en-NZ" sz="1600" dirty="0">
                <a:solidFill>
                  <a:srgbClr val="002060"/>
                </a:solidFill>
                <a:latin typeface="Calibri" panose="020F0502020204030204" pitchFamily="34" charset="0"/>
                <a:ea typeface="游明朝" panose="020B0400000000000000" pitchFamily="18" charset="-128"/>
              </a:rPr>
              <a:t>DHB preparedness and contingency planning have been reviewed considering Omicron scenarios. </a:t>
            </a:r>
          </a:p>
          <a:p>
            <a:pPr fontAlgn="base"/>
            <a:r>
              <a:rPr lang="en-NZ" sz="1600" dirty="0">
                <a:solidFill>
                  <a:srgbClr val="002060"/>
                </a:solidFill>
                <a:latin typeface="Calibri" panose="020F0502020204030204" pitchFamily="34" charset="0"/>
                <a:ea typeface="游明朝" panose="020B0400000000000000" pitchFamily="18" charset="-128"/>
              </a:rPr>
              <a:t>Workforce planning continues to ensure that service delivery can be maintained under Omicron scenarios. </a:t>
            </a:r>
          </a:p>
          <a:p>
            <a:pPr fontAlgn="base"/>
            <a:r>
              <a:rPr lang="en-NZ" sz="1600" dirty="0">
                <a:solidFill>
                  <a:srgbClr val="002060"/>
                </a:solidFill>
                <a:latin typeface="Calibri" panose="020F0502020204030204" pitchFamily="34" charset="0"/>
                <a:ea typeface="游明朝" panose="020B0400000000000000" pitchFamily="18" charset="-128"/>
              </a:rPr>
              <a:t>Health regional coordination in place to coordinate and prioritise community, primary and hospital level care. </a:t>
            </a:r>
            <a:endParaRPr lang="en-NZ" sz="1200" b="1" dirty="0">
              <a:solidFill>
                <a:srgbClr val="002060"/>
              </a:solidFill>
              <a:latin typeface="Calibri" panose="020F0502020204030204" pitchFamily="34" charset="0"/>
              <a:ea typeface="游明朝" panose="020B0400000000000000" pitchFamily="18" charset="-128"/>
            </a:endParaRPr>
          </a:p>
          <a:p>
            <a:pPr marL="0" indent="0" fontAlgn="base">
              <a:buNone/>
            </a:pPr>
            <a:endParaRPr lang="en-NZ" sz="1600" b="1" dirty="0">
              <a:solidFill>
                <a:srgbClr val="002060"/>
              </a:solidFill>
              <a:latin typeface="Calibri" panose="020F0502020204030204" pitchFamily="34" charset="0"/>
              <a:ea typeface="游明朝" panose="020B0400000000000000" pitchFamily="18" charset="-128"/>
            </a:endParaRPr>
          </a:p>
          <a:p>
            <a:pPr marL="0" indent="0" fontAlgn="base">
              <a:buNone/>
            </a:pPr>
            <a:endParaRPr lang="en-NZ" sz="1600" b="1" dirty="0">
              <a:solidFill>
                <a:srgbClr val="002060"/>
              </a:solidFill>
              <a:latin typeface="Calibri" panose="020F0502020204030204" pitchFamily="34" charset="0"/>
              <a:ea typeface="游明朝" panose="020B0400000000000000" pitchFamily="18" charset="-128"/>
            </a:endParaRPr>
          </a:p>
          <a:p>
            <a:pPr marL="0" indent="0" fontAlgn="base">
              <a:buNone/>
            </a:pPr>
            <a:endParaRPr lang="en-NZ" sz="1600" b="1" dirty="0">
              <a:solidFill>
                <a:srgbClr val="002060"/>
              </a:solidFill>
              <a:latin typeface="Calibri" panose="020F0502020204030204" pitchFamily="34" charset="0"/>
              <a:ea typeface="游明朝" panose="020B0400000000000000" pitchFamily="18" charset="-128"/>
            </a:endParaRPr>
          </a:p>
          <a:p>
            <a:pPr marL="0" indent="0" fontAlgn="base">
              <a:buNone/>
            </a:pPr>
            <a:endParaRPr lang="en-NZ" sz="1600" b="1" dirty="0">
              <a:solidFill>
                <a:srgbClr val="002060"/>
              </a:solidFill>
              <a:latin typeface="Calibri" panose="020F0502020204030204" pitchFamily="34" charset="0"/>
              <a:ea typeface="游明朝" panose="020B0400000000000000" pitchFamily="18" charset="-128"/>
            </a:endParaRPr>
          </a:p>
          <a:p>
            <a:pPr marL="0" indent="0" fontAlgn="base">
              <a:buNone/>
            </a:pPr>
            <a:endParaRPr lang="en-NZ" sz="1600" b="1" dirty="0">
              <a:solidFill>
                <a:srgbClr val="002060"/>
              </a:solidFill>
              <a:latin typeface="Calibri" panose="020F0502020204030204" pitchFamily="34" charset="0"/>
              <a:ea typeface="游明朝" panose="020B0400000000000000" pitchFamily="18" charset="-128"/>
            </a:endParaRPr>
          </a:p>
          <a:p>
            <a:pPr marL="0" indent="0" fontAlgn="base">
              <a:buNone/>
            </a:pPr>
            <a:r>
              <a:rPr lang="en-NZ" sz="1600" b="1" dirty="0">
                <a:solidFill>
                  <a:srgbClr val="002060"/>
                </a:solidFill>
                <a:latin typeface="Calibri" panose="020F0502020204030204" pitchFamily="34" charset="0"/>
                <a:ea typeface="游明朝" panose="020B0400000000000000" pitchFamily="18" charset="-128"/>
              </a:rPr>
              <a:t>Care in the Community – what we’ve changed in response to Omicron</a:t>
            </a:r>
            <a:endParaRPr lang="en-NZ" sz="1600" b="1" dirty="0">
              <a:solidFill>
                <a:srgbClr val="002060"/>
              </a:solidFill>
              <a:latin typeface="游明朝" panose="020B0400000000000000" pitchFamily="18" charset="-128"/>
              <a:ea typeface="游明朝" panose="020B0400000000000000" pitchFamily="18" charset="-128"/>
            </a:endParaRPr>
          </a:p>
          <a:p>
            <a:pPr fontAlgn="base"/>
            <a:r>
              <a:rPr lang="en-NZ" sz="1600" dirty="0">
                <a:solidFill>
                  <a:srgbClr val="002060"/>
                </a:solidFill>
                <a:latin typeface="Calibri" panose="020F0502020204030204" pitchFamily="34" charset="0"/>
                <a:ea typeface="游明朝" panose="020B0400000000000000" pitchFamily="18" charset="-128"/>
              </a:rPr>
              <a:t>Providing more options for self-service to enable the health system to focus on COVID-positive individuals and whānau with high clinical need.</a:t>
            </a:r>
            <a:r>
              <a:rPr lang="en-NZ" sz="1600" dirty="0">
                <a:solidFill>
                  <a:srgbClr val="002060"/>
                </a:solidFill>
                <a:latin typeface="WordVisiCarriageReturn_MSFontService"/>
                <a:ea typeface="游明朝" panose="020B0400000000000000" pitchFamily="18" charset="-128"/>
              </a:rPr>
              <a:t> </a:t>
            </a:r>
          </a:p>
          <a:p>
            <a:pPr fontAlgn="base"/>
            <a:r>
              <a:rPr lang="en-NZ" sz="1600" dirty="0">
                <a:solidFill>
                  <a:srgbClr val="002060"/>
                </a:solidFill>
                <a:latin typeface="Calibri" panose="020F0502020204030204" pitchFamily="34" charset="0"/>
                <a:ea typeface="游明朝" panose="020B0400000000000000" pitchFamily="18" charset="-128"/>
              </a:rPr>
              <a:t>Planning scaling up activities with our Care in the Community central agencies to allow the whole system to jointly respond to Omicron. </a:t>
            </a:r>
            <a:r>
              <a:rPr lang="en-NZ" sz="1600" dirty="0">
                <a:solidFill>
                  <a:srgbClr val="002060"/>
                </a:solidFill>
                <a:latin typeface="WordVisiCarriageReturn_MSFontService"/>
                <a:ea typeface="游明朝" panose="020B0400000000000000" pitchFamily="18" charset="-128"/>
              </a:rPr>
              <a:t> </a:t>
            </a:r>
          </a:p>
          <a:p>
            <a:pPr fontAlgn="base"/>
            <a:r>
              <a:rPr lang="en-NZ" sz="1600" dirty="0">
                <a:solidFill>
                  <a:srgbClr val="002060"/>
                </a:solidFill>
                <a:latin typeface="Calibri" panose="020F0502020204030204" pitchFamily="34" charset="0"/>
                <a:ea typeface="游明朝" panose="020B0400000000000000" pitchFamily="18" charset="-128"/>
              </a:rPr>
              <a:t>Risk stratification to identify at risk individuals and whānau to enable the appropriate level of clinical care and welfare support.</a:t>
            </a:r>
            <a:r>
              <a:rPr lang="en-NZ" sz="1600" dirty="0">
                <a:solidFill>
                  <a:srgbClr val="002060"/>
                </a:solidFill>
                <a:latin typeface="WordVisiCarriageReturn_MSFontService"/>
                <a:ea typeface="游明朝" panose="020B0400000000000000" pitchFamily="18" charset="-128"/>
              </a:rPr>
              <a:t> </a:t>
            </a:r>
          </a:p>
          <a:p>
            <a:pPr fontAlgn="base"/>
            <a:r>
              <a:rPr lang="en-NZ" sz="1600" dirty="0">
                <a:solidFill>
                  <a:srgbClr val="002060"/>
                </a:solidFill>
                <a:latin typeface="Calibri" panose="020F0502020204030204" pitchFamily="34" charset="0"/>
                <a:ea typeface="游明朝" panose="020B0400000000000000" pitchFamily="18" charset="-128"/>
              </a:rPr>
              <a:t>COVID-19 therapeutics to support care in the community.</a:t>
            </a:r>
            <a:r>
              <a:rPr lang="en-NZ" sz="1600" dirty="0">
                <a:solidFill>
                  <a:srgbClr val="002060"/>
                </a:solidFill>
                <a:latin typeface="WordVisiCarriageReturn_MSFontService"/>
                <a:ea typeface="游明朝" panose="020B0400000000000000" pitchFamily="18" charset="-128"/>
              </a:rPr>
              <a:t> 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F907F79-7E94-487A-8A37-1627726EDE9D}"/>
              </a:ext>
            </a:extLst>
          </p:cNvPr>
          <p:cNvSpPr txBox="1"/>
          <p:nvPr/>
        </p:nvSpPr>
        <p:spPr>
          <a:xfrm>
            <a:off x="838200" y="1162189"/>
            <a:ext cx="10230852" cy="338554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NZ" sz="1600" dirty="0">
                <a:solidFill>
                  <a:srgbClr val="002060"/>
                </a:solidFill>
              </a:rPr>
              <a:t>We’re rapidly adjusting our approach and response to the new challenges presented by Omicron.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E023C047-EF00-4333-A0FF-77410531A621}"/>
              </a:ext>
            </a:extLst>
          </p:cNvPr>
          <p:cNvCxnSpPr>
            <a:cxnSpLocks/>
          </p:cNvCxnSpPr>
          <p:nvPr/>
        </p:nvCxnSpPr>
        <p:spPr>
          <a:xfrm>
            <a:off x="5826490" y="1825625"/>
            <a:ext cx="0" cy="3420143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32854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FECD12-8973-4EC5-83C6-C185BC0BA8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dirty="0"/>
              <a:t>Working with you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695080-AB33-40F6-B3FB-853D7DF402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en-NZ" sz="1600" dirty="0">
                <a:solidFill>
                  <a:srgbClr val="002060"/>
                </a:solidFill>
                <a:latin typeface="+mn-lt"/>
              </a:rPr>
              <a:t>Using our existing working groups, advisory groups and clinical advisory groups.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en-NZ" sz="1600" dirty="0">
                <a:solidFill>
                  <a:srgbClr val="002060"/>
                </a:solidFill>
                <a:latin typeface="+mn-lt"/>
              </a:rPr>
              <a:t>Establishing sub-groups.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en-NZ" sz="1600" dirty="0">
                <a:solidFill>
                  <a:srgbClr val="002060"/>
                </a:solidFill>
                <a:latin typeface="+mn-lt"/>
              </a:rPr>
              <a:t>Including Health New Zealand and M</a:t>
            </a:r>
            <a:r>
              <a:rPr lang="mi-NZ" sz="1600" dirty="0">
                <a:solidFill>
                  <a:srgbClr val="002060"/>
                </a:solidFill>
                <a:latin typeface="+mn-lt"/>
              </a:rPr>
              <a:t>ā</a:t>
            </a:r>
            <a:r>
              <a:rPr lang="en-NZ" sz="1600" dirty="0" err="1">
                <a:solidFill>
                  <a:srgbClr val="002060"/>
                </a:solidFill>
                <a:latin typeface="+mn-lt"/>
              </a:rPr>
              <a:t>ori</a:t>
            </a:r>
            <a:r>
              <a:rPr lang="en-NZ" sz="1600" dirty="0">
                <a:solidFill>
                  <a:srgbClr val="002060"/>
                </a:solidFill>
                <a:latin typeface="+mn-lt"/>
              </a:rPr>
              <a:t> Health Authority in these groups.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NZ" sz="1600" b="1" dirty="0">
                <a:solidFill>
                  <a:srgbClr val="002060"/>
                </a:solidFill>
                <a:latin typeface="+mn-lt"/>
              </a:rPr>
              <a:t>We welcome feedback on our approach.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7F0207F-1363-4204-B4FB-48F89CEEAF8D}"/>
              </a:ext>
            </a:extLst>
          </p:cNvPr>
          <p:cNvSpPr txBox="1"/>
          <p:nvPr/>
        </p:nvSpPr>
        <p:spPr>
          <a:xfrm>
            <a:off x="838200" y="1162188"/>
            <a:ext cx="10240478" cy="338554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NZ" sz="1600" dirty="0">
                <a:solidFill>
                  <a:srgbClr val="002060"/>
                </a:solidFill>
              </a:rPr>
              <a:t>It is essential we work together closely with you, the sector to implement an effective response to Omicron.</a:t>
            </a:r>
          </a:p>
        </p:txBody>
      </p:sp>
    </p:spTree>
    <p:extLst>
      <p:ext uri="{BB962C8B-B14F-4D97-AF65-F5344CB8AC3E}">
        <p14:creationId xmlns:p14="http://schemas.microsoft.com/office/powerpoint/2010/main" val="4412816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FECD12-8973-4EC5-83C6-C185BC0BA8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Setting the scene – our domestic situation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948A5B0E-376E-482C-8387-F7175BF787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199" y="2094086"/>
            <a:ext cx="5708681" cy="2412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8D0E1AC-FD95-450B-ADA5-5873102D78C6}"/>
              </a:ext>
            </a:extLst>
          </p:cNvPr>
          <p:cNvSpPr txBox="1"/>
          <p:nvPr/>
        </p:nvSpPr>
        <p:spPr>
          <a:xfrm>
            <a:off x="6840000" y="1980000"/>
            <a:ext cx="4827172" cy="2123658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/>
          <a:p>
            <a:pPr marL="171450" indent="-1714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NZ" sz="1600" dirty="0">
                <a:solidFill>
                  <a:srgbClr val="002060"/>
                </a:solidFill>
              </a:rPr>
              <a:t>Border returnee cases have risen from around </a:t>
            </a:r>
            <a:r>
              <a:rPr lang="en-NZ" sz="1600" b="1" dirty="0">
                <a:solidFill>
                  <a:srgbClr val="002060"/>
                </a:solidFill>
              </a:rPr>
              <a:t>20 cases </a:t>
            </a:r>
            <a:r>
              <a:rPr lang="en-NZ" sz="1600" dirty="0">
                <a:solidFill>
                  <a:srgbClr val="002060"/>
                </a:solidFill>
              </a:rPr>
              <a:t>detected fortnightly to </a:t>
            </a:r>
            <a:r>
              <a:rPr lang="en-NZ" sz="1600" b="1" dirty="0">
                <a:solidFill>
                  <a:srgbClr val="002060"/>
                </a:solidFill>
              </a:rPr>
              <a:t>513 cases </a:t>
            </a:r>
            <a:r>
              <a:rPr lang="en-NZ" sz="1600" dirty="0">
                <a:solidFill>
                  <a:srgbClr val="002060"/>
                </a:solidFill>
              </a:rPr>
              <a:t>detected in the last 2 weeks.</a:t>
            </a:r>
          </a:p>
          <a:p>
            <a:pPr marL="171450" indent="-1714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NZ" sz="1600" b="1" dirty="0">
                <a:solidFill>
                  <a:srgbClr val="002060"/>
                </a:solidFill>
              </a:rPr>
              <a:t>Almost all returnee cases have the Omicron variant.</a:t>
            </a:r>
          </a:p>
          <a:p>
            <a:pPr marL="171450" indent="-1714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NZ" sz="1600" dirty="0">
                <a:solidFill>
                  <a:srgbClr val="002060"/>
                </a:solidFill>
              </a:rPr>
              <a:t>The Prime Minister announced that all of Aotearoa would move to Red setting on Sunday 23 January 2022, in response to the January Omicron cluster.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B374021-3002-4616-9C52-07FFA0E3F3EC}"/>
              </a:ext>
            </a:extLst>
          </p:cNvPr>
          <p:cNvSpPr txBox="1"/>
          <p:nvPr/>
        </p:nvSpPr>
        <p:spPr>
          <a:xfrm>
            <a:off x="838199" y="1146799"/>
            <a:ext cx="10515599" cy="58477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NZ" sz="1600" dirty="0">
                <a:solidFill>
                  <a:srgbClr val="002060"/>
                </a:solidFill>
              </a:rPr>
              <a:t>The community </a:t>
            </a:r>
            <a:r>
              <a:rPr lang="en-NZ" sz="1600" b="1" dirty="0">
                <a:solidFill>
                  <a:srgbClr val="002060"/>
                </a:solidFill>
              </a:rPr>
              <a:t>Delta outbreak is on its tail end, however Omicron cases amongst border returnees have increased substantially. </a:t>
            </a:r>
          </a:p>
        </p:txBody>
      </p:sp>
    </p:spTree>
    <p:extLst>
      <p:ext uri="{BB962C8B-B14F-4D97-AF65-F5344CB8AC3E}">
        <p14:creationId xmlns:p14="http://schemas.microsoft.com/office/powerpoint/2010/main" val="228203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FECD12-8973-4EC5-83C6-C185BC0BA8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Setting the scene – the international situation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1C77CCD-0FC7-4371-A632-EE52CBD686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0000" y="1980000"/>
            <a:ext cx="5625928" cy="370086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6265581-2EDC-45CB-8DD8-0AF05DA8F0A1}"/>
              </a:ext>
            </a:extLst>
          </p:cNvPr>
          <p:cNvSpPr txBox="1"/>
          <p:nvPr/>
        </p:nvSpPr>
        <p:spPr>
          <a:xfrm>
            <a:off x="838200" y="1162189"/>
            <a:ext cx="10515600" cy="338554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NZ" sz="1600" dirty="0">
                <a:solidFill>
                  <a:srgbClr val="002060"/>
                </a:solidFill>
              </a:rPr>
              <a:t>Daily reported COVID-19 cases globally are </a:t>
            </a:r>
            <a:r>
              <a:rPr lang="en-NZ" sz="1600" b="1" dirty="0">
                <a:solidFill>
                  <a:srgbClr val="002060"/>
                </a:solidFill>
              </a:rPr>
              <a:t>surging to record levels since December 2021.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F8051EE-0C15-4645-A716-2E79EC03F459}"/>
              </a:ext>
            </a:extLst>
          </p:cNvPr>
          <p:cNvSpPr txBox="1"/>
          <p:nvPr/>
        </p:nvSpPr>
        <p:spPr>
          <a:xfrm>
            <a:off x="6840000" y="1980000"/>
            <a:ext cx="4572411" cy="341632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/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002060"/>
                </a:solidFill>
              </a:rPr>
              <a:t>3.1 million cases </a:t>
            </a:r>
            <a:r>
              <a:rPr lang="en-US" sz="1600" dirty="0">
                <a:solidFill>
                  <a:srgbClr val="002060"/>
                </a:solidFill>
              </a:rPr>
              <a:t>reported daily</a:t>
            </a:r>
            <a:r>
              <a:rPr lang="en-US" sz="1600" b="1" dirty="0">
                <a:solidFill>
                  <a:srgbClr val="002060"/>
                </a:solidFill>
              </a:rPr>
              <a:t>, 21 million cases </a:t>
            </a:r>
            <a:r>
              <a:rPr lang="en-US" sz="1600" dirty="0">
                <a:solidFill>
                  <a:srgbClr val="002060"/>
                </a:solidFill>
              </a:rPr>
              <a:t>reported in the past week.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002060"/>
                </a:solidFill>
              </a:rPr>
              <a:t>7,797 global deaths </a:t>
            </a:r>
            <a:r>
              <a:rPr lang="en-US" sz="1600" dirty="0">
                <a:solidFill>
                  <a:srgbClr val="002060"/>
                </a:solidFill>
              </a:rPr>
              <a:t>reported daily</a:t>
            </a:r>
            <a:r>
              <a:rPr lang="en-US" sz="1600" b="1" dirty="0">
                <a:solidFill>
                  <a:srgbClr val="002060"/>
                </a:solidFill>
              </a:rPr>
              <a:t>.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002060"/>
                </a:solidFill>
              </a:rPr>
              <a:t>Omicron is the predominant variant </a:t>
            </a:r>
            <a:r>
              <a:rPr lang="en-US" sz="1600" dirty="0">
                <a:solidFill>
                  <a:srgbClr val="002060"/>
                </a:solidFill>
              </a:rPr>
              <a:t>in at least 60 countries worldwide. 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2060"/>
                </a:solidFill>
                <a:cs typeface="Arial"/>
              </a:rPr>
              <a:t>Omicron appears to reach an infection peak 3 – 4 weeks after it becomes the dominant strain (UK, approx. 24 days, US approx. 28 days).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2060"/>
                </a:solidFill>
                <a:cs typeface="Arial"/>
              </a:rPr>
              <a:t>While </a:t>
            </a:r>
            <a:r>
              <a:rPr lang="en-US" sz="1600" dirty="0" err="1">
                <a:solidFill>
                  <a:srgbClr val="002060"/>
                </a:solidFill>
                <a:cs typeface="Arial"/>
              </a:rPr>
              <a:t>hospitalisations</a:t>
            </a:r>
            <a:r>
              <a:rPr lang="en-US" sz="1600" dirty="0">
                <a:solidFill>
                  <a:srgbClr val="002060"/>
                </a:solidFill>
                <a:cs typeface="Arial"/>
              </a:rPr>
              <a:t> increase during Omicron surges, </a:t>
            </a:r>
            <a:r>
              <a:rPr lang="en-US" sz="1600" b="1" dirty="0">
                <a:solidFill>
                  <a:srgbClr val="002060"/>
                </a:solidFill>
                <a:cs typeface="Arial"/>
              </a:rPr>
              <a:t>case </a:t>
            </a:r>
            <a:r>
              <a:rPr lang="en-US" sz="1600" b="1" dirty="0" err="1">
                <a:solidFill>
                  <a:srgbClr val="002060"/>
                </a:solidFill>
                <a:cs typeface="Arial"/>
              </a:rPr>
              <a:t>hospitalisation</a:t>
            </a:r>
            <a:r>
              <a:rPr lang="en-US" sz="1600" b="1" dirty="0">
                <a:solidFill>
                  <a:srgbClr val="002060"/>
                </a:solidFill>
                <a:cs typeface="Arial"/>
              </a:rPr>
              <a:t> rates are markedly lower </a:t>
            </a:r>
            <a:r>
              <a:rPr lang="en-US" sz="1600" dirty="0">
                <a:solidFill>
                  <a:srgbClr val="002060"/>
                </a:solidFill>
                <a:cs typeface="Arial"/>
              </a:rPr>
              <a:t>than in previous outbreaks.</a:t>
            </a:r>
          </a:p>
        </p:txBody>
      </p:sp>
    </p:spTree>
    <p:extLst>
      <p:ext uri="{BB962C8B-B14F-4D97-AF65-F5344CB8AC3E}">
        <p14:creationId xmlns:p14="http://schemas.microsoft.com/office/powerpoint/2010/main" val="28889346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FECD12-8973-4EC5-83C6-C185BC0BA8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Setting the scene – some top of mind priorities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6265581-2EDC-45CB-8DD8-0AF05DA8F0A1}"/>
              </a:ext>
            </a:extLst>
          </p:cNvPr>
          <p:cNvSpPr txBox="1"/>
          <p:nvPr/>
        </p:nvSpPr>
        <p:spPr>
          <a:xfrm>
            <a:off x="838200" y="1162189"/>
            <a:ext cx="10515600" cy="338554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NZ" sz="1600" dirty="0">
                <a:solidFill>
                  <a:srgbClr val="002060"/>
                </a:solidFill>
              </a:rPr>
              <a:t>We are focused on some of the current priorities to support our Omicron response, including: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F8051EE-0C15-4645-A716-2E79EC03F459}"/>
              </a:ext>
            </a:extLst>
          </p:cNvPr>
          <p:cNvSpPr txBox="1"/>
          <p:nvPr/>
        </p:nvSpPr>
        <p:spPr>
          <a:xfrm>
            <a:off x="838200" y="1980000"/>
            <a:ext cx="10574211" cy="233910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/>
          <a:p>
            <a:pPr>
              <a:spcBef>
                <a:spcPts val="1200"/>
              </a:spcBef>
            </a:pPr>
            <a:r>
              <a:rPr lang="en-NZ" sz="1600" b="1" dirty="0">
                <a:solidFill>
                  <a:srgbClr val="002060"/>
                </a:solidFill>
              </a:rPr>
              <a:t>Use of Rapid Antigen Testing (RATs)</a:t>
            </a:r>
          </a:p>
          <a:p>
            <a:pPr>
              <a:spcBef>
                <a:spcPts val="1200"/>
              </a:spcBef>
            </a:pPr>
            <a:r>
              <a:rPr lang="en-NZ" sz="1600" b="1" dirty="0">
                <a:solidFill>
                  <a:srgbClr val="002060"/>
                </a:solidFill>
              </a:rPr>
              <a:t>Use of masks and face coverings</a:t>
            </a:r>
          </a:p>
          <a:p>
            <a:pPr>
              <a:spcBef>
                <a:spcPts val="1200"/>
              </a:spcBef>
            </a:pPr>
            <a:r>
              <a:rPr lang="en-NZ" sz="1600" b="1" dirty="0">
                <a:solidFill>
                  <a:srgbClr val="002060"/>
                </a:solidFill>
              </a:rPr>
              <a:t>Vaccination; issues under further consideration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NZ" sz="1600" b="1" dirty="0">
                <a:solidFill>
                  <a:srgbClr val="002060"/>
                </a:solidFill>
              </a:rPr>
              <a:t>Boosters for 12-17 year olds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NZ" sz="1600" b="1" dirty="0">
                <a:solidFill>
                  <a:srgbClr val="002060"/>
                </a:solidFill>
              </a:rPr>
              <a:t>Shortening the interval for receiving boosters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NZ" sz="1600" b="1" dirty="0">
                <a:solidFill>
                  <a:srgbClr val="002060"/>
                </a:solidFill>
              </a:rPr>
              <a:t>Shortening the interval between doses 5-11 year olds </a:t>
            </a:r>
          </a:p>
        </p:txBody>
      </p:sp>
    </p:spTree>
    <p:extLst>
      <p:ext uri="{BB962C8B-B14F-4D97-AF65-F5344CB8AC3E}">
        <p14:creationId xmlns:p14="http://schemas.microsoft.com/office/powerpoint/2010/main" val="31015737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FECD12-8973-4EC5-83C6-C185BC0BA8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9537834" cy="1074060"/>
          </a:xfrm>
        </p:spPr>
        <p:txBody>
          <a:bodyPr>
            <a:normAutofit/>
          </a:bodyPr>
          <a:lstStyle/>
          <a:p>
            <a:r>
              <a:rPr lang="en-NZ" dirty="0"/>
              <a:t>Modelling scenarios inform our planning and response for Omicron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CD8DFED-48AE-49F7-BA85-E2C86BAA93BC}"/>
              </a:ext>
            </a:extLst>
          </p:cNvPr>
          <p:cNvSpPr txBox="1"/>
          <p:nvPr/>
        </p:nvSpPr>
        <p:spPr>
          <a:xfrm>
            <a:off x="838200" y="1258441"/>
            <a:ext cx="10086474" cy="58477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NZ" sz="1600" dirty="0">
                <a:solidFill>
                  <a:srgbClr val="002060"/>
                </a:solidFill>
              </a:rPr>
              <a:t>The Te </a:t>
            </a:r>
            <a:r>
              <a:rPr lang="en-NZ" sz="1600" dirty="0" err="1">
                <a:solidFill>
                  <a:srgbClr val="002060"/>
                </a:solidFill>
              </a:rPr>
              <a:t>Pūnaha</a:t>
            </a:r>
            <a:r>
              <a:rPr lang="en-NZ" sz="1600" dirty="0">
                <a:solidFill>
                  <a:srgbClr val="002060"/>
                </a:solidFill>
              </a:rPr>
              <a:t> </a:t>
            </a:r>
            <a:r>
              <a:rPr lang="en-NZ" sz="1600" dirty="0" err="1">
                <a:solidFill>
                  <a:srgbClr val="002060"/>
                </a:solidFill>
              </a:rPr>
              <a:t>Matatini</a:t>
            </a:r>
            <a:r>
              <a:rPr lang="en-NZ" sz="1600" dirty="0">
                <a:solidFill>
                  <a:srgbClr val="002060"/>
                </a:solidFill>
              </a:rPr>
              <a:t> COVID-19 modelling group (Sean Hendy, Michael Plank) are </a:t>
            </a:r>
            <a:r>
              <a:rPr lang="en-NZ" sz="1600" b="1" dirty="0">
                <a:solidFill>
                  <a:srgbClr val="002060"/>
                </a:solidFill>
              </a:rPr>
              <a:t>developing several scenarios for Omicron in New Zealand</a:t>
            </a:r>
            <a:r>
              <a:rPr lang="en-NZ" sz="1600" dirty="0">
                <a:solidFill>
                  <a:srgbClr val="002060"/>
                </a:solidFill>
              </a:rPr>
              <a:t>. Preliminary results are outlined below.</a:t>
            </a:r>
          </a:p>
        </p:txBody>
      </p:sp>
      <p:graphicFrame>
        <p:nvGraphicFramePr>
          <p:cNvPr id="8" name="Content Placeholder 3">
            <a:extLst>
              <a:ext uri="{FF2B5EF4-FFF2-40B4-BE49-F238E27FC236}">
                <a16:creationId xmlns:a16="http://schemas.microsoft.com/office/drawing/2014/main" id="{463FB4F2-BB24-459D-B06B-429799E952F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2348194"/>
              </p:ext>
            </p:extLst>
          </p:nvPr>
        </p:nvGraphicFramePr>
        <p:xfrm>
          <a:off x="838200" y="1958152"/>
          <a:ext cx="4946582" cy="24045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36708">
                  <a:extLst>
                    <a:ext uri="{9D8B030D-6E8A-4147-A177-3AD203B41FA5}">
                      <a16:colId xmlns:a16="http://schemas.microsoft.com/office/drawing/2014/main" val="1981347830"/>
                    </a:ext>
                  </a:extLst>
                </a:gridCol>
                <a:gridCol w="1369958">
                  <a:extLst>
                    <a:ext uri="{9D8B030D-6E8A-4147-A177-3AD203B41FA5}">
                      <a16:colId xmlns:a16="http://schemas.microsoft.com/office/drawing/2014/main" val="2933683591"/>
                    </a:ext>
                  </a:extLst>
                </a:gridCol>
                <a:gridCol w="1369958">
                  <a:extLst>
                    <a:ext uri="{9D8B030D-6E8A-4147-A177-3AD203B41FA5}">
                      <a16:colId xmlns:a16="http://schemas.microsoft.com/office/drawing/2014/main" val="2444209138"/>
                    </a:ext>
                  </a:extLst>
                </a:gridCol>
                <a:gridCol w="1369958">
                  <a:extLst>
                    <a:ext uri="{9D8B030D-6E8A-4147-A177-3AD203B41FA5}">
                      <a16:colId xmlns:a16="http://schemas.microsoft.com/office/drawing/2014/main" val="3024656645"/>
                    </a:ext>
                  </a:extLst>
                </a:gridCol>
              </a:tblGrid>
              <a:tr h="351910">
                <a:tc gridSpan="4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NZ" sz="1400" dirty="0"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Preliminary results</a:t>
                      </a: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endParaRPr lang="en-NZ" sz="1400" dirty="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endParaRPr lang="en-NZ" sz="1400" dirty="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endParaRPr lang="en-NZ" sz="1400" dirty="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9805589"/>
                  </a:ext>
                </a:extLst>
              </a:tr>
              <a:tr h="495456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NZ" sz="1400" dirty="0">
                          <a:effectLst/>
                        </a:rPr>
                        <a:t>Scenario</a:t>
                      </a:r>
                      <a:endParaRPr lang="en-NZ" sz="1400" dirty="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NZ" sz="1400" b="1" dirty="0">
                          <a:solidFill>
                            <a:schemeClr val="bg1"/>
                          </a:solidFill>
                          <a:effectLst/>
                        </a:rPr>
                        <a:t>Peak daily reported cases</a:t>
                      </a:r>
                      <a:endParaRPr lang="en-NZ" sz="1400" b="1" dirty="0">
                        <a:solidFill>
                          <a:schemeClr val="bg1"/>
                        </a:solidFill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NZ" sz="1400" b="1" dirty="0">
                          <a:solidFill>
                            <a:schemeClr val="bg1"/>
                          </a:solidFill>
                          <a:effectLst/>
                        </a:rPr>
                        <a:t>Peak daily hospital admission</a:t>
                      </a:r>
                      <a:endParaRPr lang="en-NZ" sz="1400" b="1" dirty="0">
                        <a:solidFill>
                          <a:schemeClr val="bg1"/>
                        </a:solidFill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NZ" sz="1400" b="1" dirty="0">
                          <a:solidFill>
                            <a:schemeClr val="bg1"/>
                          </a:solidFill>
                          <a:effectLst/>
                        </a:rPr>
                        <a:t>Peak hospital bed occupancy</a:t>
                      </a:r>
                      <a:endParaRPr lang="en-NZ" sz="1400" b="1" dirty="0">
                        <a:solidFill>
                          <a:schemeClr val="bg1"/>
                        </a:solidFill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8803985"/>
                  </a:ext>
                </a:extLst>
              </a:tr>
              <a:tr h="453902"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NZ" sz="1400" dirty="0">
                          <a:effectLst/>
                        </a:rPr>
                        <a:t>Low</a:t>
                      </a:r>
                      <a:endParaRPr lang="en-NZ" sz="1400" dirty="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NZ" sz="1400" dirty="0">
                          <a:effectLst/>
                        </a:rPr>
                        <a:t>~6,000</a:t>
                      </a:r>
                      <a:endParaRPr lang="en-NZ" sz="1400" dirty="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NZ" sz="1400" dirty="0">
                          <a:effectLst/>
                        </a:rPr>
                        <a:t>~200</a:t>
                      </a:r>
                      <a:endParaRPr lang="en-NZ" sz="1400" dirty="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NZ" sz="1400" dirty="0">
                          <a:effectLst/>
                        </a:rPr>
                        <a:t>~750</a:t>
                      </a:r>
                      <a:endParaRPr lang="en-NZ" sz="1400" dirty="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08844117"/>
                  </a:ext>
                </a:extLst>
              </a:tr>
              <a:tr h="453902"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NZ" sz="1400" dirty="0">
                          <a:effectLst/>
                        </a:rPr>
                        <a:t>Medium </a:t>
                      </a:r>
                      <a:endParaRPr lang="en-NZ" sz="1400" dirty="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NZ" sz="1400" dirty="0">
                          <a:effectLst/>
                        </a:rPr>
                        <a:t>~17,500</a:t>
                      </a:r>
                      <a:endParaRPr lang="en-NZ" sz="1400" dirty="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NZ" sz="1400" dirty="0">
                          <a:effectLst/>
                        </a:rPr>
                        <a:t>~500</a:t>
                      </a:r>
                      <a:endParaRPr lang="en-NZ" sz="1400" dirty="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NZ" sz="1400" dirty="0">
                          <a:effectLst/>
                        </a:rPr>
                        <a:t>~2,000</a:t>
                      </a:r>
                      <a:endParaRPr lang="en-NZ" sz="1400" dirty="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61668499"/>
                  </a:ext>
                </a:extLst>
              </a:tr>
              <a:tr h="453902"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NZ" sz="1400" dirty="0">
                          <a:effectLst/>
                        </a:rPr>
                        <a:t>High</a:t>
                      </a:r>
                      <a:endParaRPr lang="en-NZ" sz="1400" dirty="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NZ" sz="1400" dirty="0">
                          <a:effectLst/>
                        </a:rPr>
                        <a:t>~25,000</a:t>
                      </a:r>
                      <a:endParaRPr lang="en-NZ" sz="1400" dirty="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NZ" sz="1400" dirty="0">
                          <a:effectLst/>
                        </a:rPr>
                        <a:t>~800</a:t>
                      </a:r>
                      <a:endParaRPr lang="en-NZ" sz="1400" dirty="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NZ" sz="1400" dirty="0">
                          <a:effectLst/>
                        </a:rPr>
                        <a:t>~3,250</a:t>
                      </a:r>
                      <a:endParaRPr lang="en-NZ" sz="1400" dirty="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81259920"/>
                  </a:ext>
                </a:extLst>
              </a:tr>
            </a:tbl>
          </a:graphicData>
        </a:graphic>
      </p:graphicFrame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B85B1084-E86C-45ED-9E01-7197A8227616}"/>
              </a:ext>
            </a:extLst>
          </p:cNvPr>
          <p:cNvSpPr txBox="1">
            <a:spLocks/>
          </p:cNvSpPr>
          <p:nvPr/>
        </p:nvSpPr>
        <p:spPr>
          <a:xfrm>
            <a:off x="6096000" y="1920483"/>
            <a:ext cx="5848952" cy="32565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b="1" dirty="0">
                <a:solidFill>
                  <a:srgbClr val="002060"/>
                </a:solidFill>
              </a:rPr>
              <a:t>Assumptions</a:t>
            </a:r>
          </a:p>
          <a:p>
            <a:r>
              <a:rPr lang="en-US" sz="1200" dirty="0">
                <a:solidFill>
                  <a:srgbClr val="002060"/>
                </a:solidFill>
              </a:rPr>
              <a:t>‘Homogenous’ mixing of the population of New Zealand within age bands – this likely models more efficient transmission due to contacts than occurs in practice.</a:t>
            </a:r>
          </a:p>
          <a:p>
            <a:r>
              <a:rPr lang="en-US" sz="1200" dirty="0">
                <a:solidFill>
                  <a:srgbClr val="002060"/>
                </a:solidFill>
              </a:rPr>
              <a:t>All models account for waning immunity.</a:t>
            </a:r>
          </a:p>
          <a:p>
            <a:r>
              <a:rPr lang="en-US" sz="1200" dirty="0">
                <a:solidFill>
                  <a:srgbClr val="002060"/>
                </a:solidFill>
              </a:rPr>
              <a:t>Community transmission with 500 infections in the community in the week before 1 February.</a:t>
            </a:r>
          </a:p>
          <a:p>
            <a:r>
              <a:rPr lang="en-US" sz="1200" dirty="0">
                <a:solidFill>
                  <a:srgbClr val="002060"/>
                </a:solidFill>
              </a:rPr>
              <a:t>90% of adults are boosted as they become eligible.</a:t>
            </a:r>
          </a:p>
          <a:p>
            <a:r>
              <a:rPr lang="en-US" sz="1200" dirty="0">
                <a:solidFill>
                  <a:srgbClr val="002060"/>
                </a:solidFill>
              </a:rPr>
              <a:t>Changes to CPF or other measures in response to increasing epidemic curve not considered.</a:t>
            </a:r>
          </a:p>
          <a:p>
            <a:r>
              <a:rPr lang="en-US" sz="1200" dirty="0">
                <a:solidFill>
                  <a:srgbClr val="002060"/>
                </a:solidFill>
              </a:rPr>
              <a:t>Doubling time of 3.5 days for all models. The effective R (</a:t>
            </a:r>
            <a:r>
              <a:rPr lang="en-US" sz="1200" dirty="0" err="1">
                <a:solidFill>
                  <a:srgbClr val="002060"/>
                </a:solidFill>
              </a:rPr>
              <a:t>Reff</a:t>
            </a:r>
            <a:r>
              <a:rPr lang="en-US" sz="1200" dirty="0">
                <a:solidFill>
                  <a:srgbClr val="002060"/>
                </a:solidFill>
              </a:rPr>
              <a:t>) and generation interval, GI, (time between case and contact’s infections) are varied.</a:t>
            </a:r>
          </a:p>
          <a:p>
            <a:r>
              <a:rPr lang="en-US" sz="1200" dirty="0">
                <a:solidFill>
                  <a:srgbClr val="002060"/>
                </a:solidFill>
              </a:rPr>
              <a:t>Vaccine effectiveness follows preliminary data observed in UK for 2 and 3 doses.</a:t>
            </a:r>
          </a:p>
          <a:p>
            <a:pPr marL="0" indent="0">
              <a:buNone/>
            </a:pPr>
            <a:r>
              <a:rPr lang="en-US" sz="1200" b="1" dirty="0">
                <a:solidFill>
                  <a:srgbClr val="002060"/>
                </a:solidFill>
              </a:rPr>
              <a:t>Scenarios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200" b="1" dirty="0">
                <a:solidFill>
                  <a:srgbClr val="002060"/>
                </a:solidFill>
              </a:rPr>
              <a:t>Low: </a:t>
            </a:r>
            <a:r>
              <a:rPr lang="en-US" sz="1200" dirty="0" err="1">
                <a:solidFill>
                  <a:srgbClr val="002060"/>
                </a:solidFill>
              </a:rPr>
              <a:t>Reff</a:t>
            </a:r>
            <a:r>
              <a:rPr lang="en-US" sz="1200" dirty="0">
                <a:solidFill>
                  <a:srgbClr val="002060"/>
                </a:solidFill>
              </a:rPr>
              <a:t>=2.2, GI=3.3 days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200" b="1" dirty="0">
                <a:solidFill>
                  <a:srgbClr val="002060"/>
                </a:solidFill>
              </a:rPr>
              <a:t>Baseline/Medium: </a:t>
            </a:r>
            <a:r>
              <a:rPr lang="en-US" sz="1200" dirty="0" err="1">
                <a:solidFill>
                  <a:srgbClr val="002060"/>
                </a:solidFill>
              </a:rPr>
              <a:t>Reff</a:t>
            </a:r>
            <a:r>
              <a:rPr lang="en-US" sz="1200" dirty="0">
                <a:solidFill>
                  <a:srgbClr val="002060"/>
                </a:solidFill>
              </a:rPr>
              <a:t>=2.6, GI=3.3 days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200" b="1" dirty="0">
                <a:solidFill>
                  <a:srgbClr val="002060"/>
                </a:solidFill>
              </a:rPr>
              <a:t>High: </a:t>
            </a:r>
            <a:r>
              <a:rPr lang="en-US" sz="1200" dirty="0" err="1">
                <a:solidFill>
                  <a:srgbClr val="002060"/>
                </a:solidFill>
              </a:rPr>
              <a:t>Reff</a:t>
            </a:r>
            <a:r>
              <a:rPr lang="en-US" sz="1200" dirty="0">
                <a:solidFill>
                  <a:srgbClr val="002060"/>
                </a:solidFill>
              </a:rPr>
              <a:t>=3.4, GI=5 days (Note: similar assumptions to Delta)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8F44EB4F-FE0B-467B-B323-EB582AA468D1}"/>
              </a:ext>
            </a:extLst>
          </p:cNvPr>
          <p:cNvSpPr txBox="1">
            <a:spLocks/>
          </p:cNvSpPr>
          <p:nvPr/>
        </p:nvSpPr>
        <p:spPr>
          <a:xfrm>
            <a:off x="838199" y="4448948"/>
            <a:ext cx="4946583" cy="5847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NZ" sz="1600" b="1" dirty="0">
                <a:solidFill>
                  <a:srgbClr val="002060"/>
                </a:solidFill>
                <a:latin typeface="+mn-lt"/>
              </a:rPr>
              <a:t>Notes</a:t>
            </a:r>
          </a:p>
          <a:p>
            <a:r>
              <a:rPr lang="en-US" sz="1400" dirty="0">
                <a:solidFill>
                  <a:srgbClr val="002060"/>
                </a:solidFill>
                <a:latin typeface="+mn-lt"/>
              </a:rPr>
              <a:t>In general, Omicron peaks occur within 2-3 months.</a:t>
            </a:r>
            <a:endParaRPr lang="en-NZ" sz="1400" dirty="0">
              <a:solidFill>
                <a:srgbClr val="002060"/>
              </a:solidFill>
              <a:latin typeface="+mn-lt"/>
            </a:endParaRPr>
          </a:p>
          <a:p>
            <a:r>
              <a:rPr lang="en-NZ" sz="1400" dirty="0">
                <a:solidFill>
                  <a:srgbClr val="002060"/>
                </a:solidFill>
                <a:latin typeface="+mn-lt"/>
              </a:rPr>
              <a:t>There is always a large degree of uncertainty based on large assumptions made in modelling.</a:t>
            </a:r>
          </a:p>
          <a:p>
            <a:r>
              <a:rPr lang="en-NZ" sz="1400" dirty="0">
                <a:solidFill>
                  <a:srgbClr val="002060"/>
                </a:solidFill>
                <a:latin typeface="+mn-lt"/>
              </a:rPr>
              <a:t>Results are subject to change as Te </a:t>
            </a:r>
            <a:r>
              <a:rPr lang="en-NZ" sz="1400" dirty="0" err="1">
                <a:solidFill>
                  <a:srgbClr val="002060"/>
                </a:solidFill>
                <a:latin typeface="+mn-lt"/>
              </a:rPr>
              <a:t>Pūnaha</a:t>
            </a:r>
            <a:r>
              <a:rPr lang="en-NZ" sz="1400" dirty="0">
                <a:solidFill>
                  <a:srgbClr val="002060"/>
                </a:solidFill>
                <a:latin typeface="+mn-lt"/>
              </a:rPr>
              <a:t> </a:t>
            </a:r>
            <a:r>
              <a:rPr lang="en-NZ" sz="1400" dirty="0" err="1">
                <a:solidFill>
                  <a:srgbClr val="002060"/>
                </a:solidFill>
                <a:latin typeface="+mn-lt"/>
              </a:rPr>
              <a:t>Matatini</a:t>
            </a:r>
            <a:r>
              <a:rPr lang="en-NZ" sz="1400" dirty="0">
                <a:solidFill>
                  <a:srgbClr val="002060"/>
                </a:solidFill>
                <a:latin typeface="+mn-lt"/>
              </a:rPr>
              <a:t> are finalising models this week.</a:t>
            </a:r>
          </a:p>
          <a:p>
            <a:endParaRPr lang="en-US" sz="1400" dirty="0">
              <a:solidFill>
                <a:srgbClr val="00206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202833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FECD12-8973-4EC5-83C6-C185BC0BA8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9537834" cy="1074060"/>
          </a:xfrm>
        </p:spPr>
        <p:txBody>
          <a:bodyPr>
            <a:normAutofit/>
          </a:bodyPr>
          <a:lstStyle/>
          <a:p>
            <a:r>
              <a:rPr lang="en-NZ" dirty="0"/>
              <a:t>Phase One</a:t>
            </a:r>
          </a:p>
        </p:txBody>
      </p:sp>
      <p:graphicFrame>
        <p:nvGraphicFramePr>
          <p:cNvPr id="4" name="Content Placeholder 5">
            <a:extLst>
              <a:ext uri="{FF2B5EF4-FFF2-40B4-BE49-F238E27FC236}">
                <a16:creationId xmlns:a16="http://schemas.microsoft.com/office/drawing/2014/main" id="{563D65AB-D878-4C62-A9D8-D7592723B80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8277025"/>
              </p:ext>
            </p:extLst>
          </p:nvPr>
        </p:nvGraphicFramePr>
        <p:xfrm>
          <a:off x="838200" y="1611429"/>
          <a:ext cx="10515599" cy="2993246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1375611">
                  <a:extLst>
                    <a:ext uri="{9D8B030D-6E8A-4147-A177-3AD203B41FA5}">
                      <a16:colId xmlns:a16="http://schemas.microsoft.com/office/drawing/2014/main" val="3677196902"/>
                    </a:ext>
                  </a:extLst>
                </a:gridCol>
                <a:gridCol w="1703671">
                  <a:extLst>
                    <a:ext uri="{9D8B030D-6E8A-4147-A177-3AD203B41FA5}">
                      <a16:colId xmlns:a16="http://schemas.microsoft.com/office/drawing/2014/main" val="265703358"/>
                    </a:ext>
                  </a:extLst>
                </a:gridCol>
                <a:gridCol w="7436317">
                  <a:extLst>
                    <a:ext uri="{9D8B030D-6E8A-4147-A177-3AD203B41FA5}">
                      <a16:colId xmlns:a16="http://schemas.microsoft.com/office/drawing/2014/main" val="4088099957"/>
                    </a:ext>
                  </a:extLst>
                </a:gridCol>
              </a:tblGrid>
              <a:tr h="481023">
                <a:tc gridSpan="2"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NZ" sz="1600" dirty="0">
                          <a:effectLst/>
                        </a:rPr>
                        <a:t>Phase 1</a:t>
                      </a:r>
                    </a:p>
                  </a:txBody>
                  <a:tcPr marL="68580" marR="68580" marT="0" marB="0" anchor="ctr">
                    <a:solidFill>
                      <a:srgbClr val="E6AF00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NZ" sz="1600" dirty="0">
                          <a:effectLst/>
                        </a:rPr>
                        <a:t>Scenario leading to ‘stamp it out’ stage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NZ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Operational Response</a:t>
                      </a:r>
                    </a:p>
                  </a:txBody>
                  <a:tcPr marL="68580" marR="68580" marT="0" marB="0" anchor="ctr">
                    <a:solidFill>
                      <a:srgbClr val="21346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2387088"/>
                  </a:ext>
                </a:extLst>
              </a:tr>
              <a:tr h="409564">
                <a:tc rowSpan="3"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NZ" sz="1400" b="1" i="1" dirty="0">
                          <a:effectLst/>
                        </a:rPr>
                        <a:t>Situation:</a:t>
                      </a:r>
                      <a:br>
                        <a:rPr lang="en-NZ" sz="1400" b="0" dirty="0">
                          <a:effectLst/>
                        </a:rPr>
                      </a:br>
                      <a:r>
                        <a:rPr lang="en-NZ" sz="1400" b="0" dirty="0">
                          <a:effectLst/>
                        </a:rPr>
                        <a:t>There are some cases in the community, but we continue to stamp it out</a:t>
                      </a:r>
                    </a:p>
                  </a:txBody>
                  <a:tcPr marL="68580" marR="68580" marT="0" marB="0" anchor="ctr">
                    <a:solidFill>
                      <a:srgbClr val="E6A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NZ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Testing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NZ" sz="1400" dirty="0">
                          <a:effectLst/>
                        </a:rPr>
                        <a:t>Current testing parameters continue.   PCR testing for symptomatic and close contacts. 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86270445"/>
                  </a:ext>
                </a:extLst>
              </a:tr>
              <a:tr h="887315">
                <a:tc vMerge="1"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endParaRPr lang="en-NZ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NZ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Case investigation and contact tracing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NZ" sz="1400" dirty="0">
                          <a:effectLst/>
                        </a:rPr>
                        <a:t>Cases identified via positive PCR.  Cases isolate for 14 days.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NZ" sz="1400" dirty="0">
                          <a:effectLst/>
                        </a:rPr>
                        <a:t>Contacts actively managed through NCTS and PHUs. Contacts isolate for 10 days.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NZ" sz="1400" dirty="0">
                          <a:effectLst/>
                        </a:rPr>
                        <a:t>PHUs focus on complex cases and medium-high risk settings.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49404960"/>
                  </a:ext>
                </a:extLst>
              </a:tr>
              <a:tr h="1157779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NZ" sz="1050" b="1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600" b="1" dirty="0">
                          <a:effectLst/>
                        </a:rPr>
                        <a:t>Health care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85750" lvl="0" indent="-28575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NZ" sz="1400" dirty="0">
                          <a:effectLst/>
                        </a:rPr>
                        <a:t>Some cases use self service tools such as online contact forms.</a:t>
                      </a:r>
                    </a:p>
                    <a:p>
                      <a:pPr marL="285750" lvl="0" indent="-28575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NZ" sz="1400" dirty="0">
                          <a:effectLst/>
                        </a:rPr>
                        <a:t>Clinical care by primary care teams and support by Care Coordination Hubs.</a:t>
                      </a:r>
                    </a:p>
                    <a:p>
                      <a:pPr marL="285750" lvl="0" indent="-28575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NZ" sz="1400" dirty="0">
                          <a:effectLst/>
                        </a:rPr>
                        <a:t>Most cases supported to isolate at home.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324236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1033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FECD12-8973-4EC5-83C6-C185BC0BA8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9537834" cy="1074060"/>
          </a:xfrm>
        </p:spPr>
        <p:txBody>
          <a:bodyPr>
            <a:normAutofit/>
          </a:bodyPr>
          <a:lstStyle/>
          <a:p>
            <a:r>
              <a:rPr lang="en-NZ" dirty="0"/>
              <a:t>Phase Two</a:t>
            </a:r>
          </a:p>
        </p:txBody>
      </p:sp>
      <p:graphicFrame>
        <p:nvGraphicFramePr>
          <p:cNvPr id="4" name="Content Placeholder 5">
            <a:extLst>
              <a:ext uri="{FF2B5EF4-FFF2-40B4-BE49-F238E27FC236}">
                <a16:creationId xmlns:a16="http://schemas.microsoft.com/office/drawing/2014/main" id="{563D65AB-D878-4C62-A9D8-D7592723B80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0480329"/>
              </p:ext>
            </p:extLst>
          </p:nvPr>
        </p:nvGraphicFramePr>
        <p:xfrm>
          <a:off x="838200" y="1280922"/>
          <a:ext cx="10515599" cy="4502798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1375611">
                  <a:extLst>
                    <a:ext uri="{9D8B030D-6E8A-4147-A177-3AD203B41FA5}">
                      <a16:colId xmlns:a16="http://schemas.microsoft.com/office/drawing/2014/main" val="3677196902"/>
                    </a:ext>
                  </a:extLst>
                </a:gridCol>
                <a:gridCol w="1703671">
                  <a:extLst>
                    <a:ext uri="{9D8B030D-6E8A-4147-A177-3AD203B41FA5}">
                      <a16:colId xmlns:a16="http://schemas.microsoft.com/office/drawing/2014/main" val="265703358"/>
                    </a:ext>
                  </a:extLst>
                </a:gridCol>
                <a:gridCol w="7436317">
                  <a:extLst>
                    <a:ext uri="{9D8B030D-6E8A-4147-A177-3AD203B41FA5}">
                      <a16:colId xmlns:a16="http://schemas.microsoft.com/office/drawing/2014/main" val="4088099957"/>
                    </a:ext>
                  </a:extLst>
                </a:gridCol>
              </a:tblGrid>
              <a:tr h="464354">
                <a:tc gridSpan="2"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NZ" sz="1600" dirty="0">
                          <a:effectLst/>
                        </a:rPr>
                        <a:t>Phase 2</a:t>
                      </a: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NZ" sz="1600" dirty="0">
                          <a:effectLst/>
                        </a:rPr>
                        <a:t>Scenario leading to ‘stamp it out’ stage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NZ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Operational Response</a:t>
                      </a:r>
                    </a:p>
                  </a:txBody>
                  <a:tcPr marL="68580" marR="68580" marT="0" marB="0" anchor="ctr">
                    <a:solidFill>
                      <a:srgbClr val="21346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2387088"/>
                  </a:ext>
                </a:extLst>
              </a:tr>
              <a:tr h="496267">
                <a:tc rowSpan="3"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NZ" sz="1400" b="1" i="1" dirty="0">
                          <a:effectLst/>
                        </a:rPr>
                        <a:t>Situation:</a:t>
                      </a:r>
                      <a:br>
                        <a:rPr lang="en-NZ" sz="1400" b="0" dirty="0">
                          <a:effectLst/>
                        </a:rPr>
                      </a:br>
                      <a:r>
                        <a:rPr lang="en-NZ" sz="1400" b="0" dirty="0"/>
                        <a:t>Cases have spread in the community so we need to minimise and slow further spread and assist our vulnerable communities</a:t>
                      </a:r>
                      <a:endParaRPr lang="en-NZ" sz="2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NZ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Testing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NZ" sz="1400" dirty="0">
                          <a:effectLst/>
                        </a:rPr>
                        <a:t>RATS may be used in addition to PCR testing for symptomatic people and close contacts.</a:t>
                      </a:r>
                    </a:p>
                    <a:p>
                      <a:pPr marL="285750" lvl="0" indent="-28575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NZ" sz="1400" dirty="0">
                          <a:effectLst/>
                        </a:rPr>
                        <a:t>‘Test to return’ if needed for asymptomatic healthcare and critical workforce who are close contacts using RATs.</a:t>
                      </a:r>
                    </a:p>
                    <a:p>
                      <a:pPr marL="285750" lvl="0" indent="-28575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NZ" sz="1400" dirty="0">
                          <a:effectLst/>
                        </a:rPr>
                        <a:t>PCR to confirm diagnosis if positive RAT.</a:t>
                      </a:r>
                    </a:p>
                    <a:p>
                      <a:pPr marL="0" lvl="0" inden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endParaRPr lang="en-NZ" sz="1400" dirty="0">
                        <a:effectLst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86270445"/>
                  </a:ext>
                </a:extLst>
              </a:tr>
              <a:tr h="856568">
                <a:tc vMerge="1"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endParaRPr lang="en-NZ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NZ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Case investigation and contact tracing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NZ" sz="1400" dirty="0">
                          <a:effectLst/>
                        </a:rPr>
                        <a:t>Cases identified via positive PCR.  Cases isolate for 10 days.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NZ" sz="1400" dirty="0">
                          <a:effectLst/>
                        </a:rPr>
                        <a:t>Contacts actively managed through NCTS and PHUs. Contacts isolate for 7 days.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NZ" sz="1400" dirty="0">
                          <a:effectLst/>
                        </a:rPr>
                        <a:t>Increased use of digital pathways e.g. notification via text, self investigation web based tool.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NZ" sz="1400" dirty="0">
                          <a:effectLst/>
                        </a:rPr>
                        <a:t>PHUs focus on high priority cases and medium-high risk settings.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49404960"/>
                  </a:ext>
                </a:extLst>
              </a:tr>
              <a:tr h="1203804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NZ" sz="1050" b="1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600" b="1" dirty="0">
                          <a:effectLst/>
                        </a:rPr>
                        <a:t>Health care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85750" lvl="0" indent="-28575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NZ" sz="1400" dirty="0">
                          <a:effectLst/>
                        </a:rPr>
                        <a:t>Cases using self service where possible.</a:t>
                      </a:r>
                    </a:p>
                    <a:p>
                      <a:pPr marL="285750" lvl="0" indent="-28575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NZ" sz="1400" dirty="0">
                          <a:effectLst/>
                        </a:rPr>
                        <a:t>Clinical care by primary care teams focussing on people who need ongoing clinical care.</a:t>
                      </a:r>
                    </a:p>
                    <a:p>
                      <a:pPr marL="285750" lvl="0" indent="-28575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NZ" sz="1400" dirty="0">
                          <a:effectLst/>
                        </a:rPr>
                        <a:t>Cases supported to isolate at home.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324236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80234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FECD12-8973-4EC5-83C6-C185BC0BA8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9537834" cy="1074060"/>
          </a:xfrm>
        </p:spPr>
        <p:txBody>
          <a:bodyPr>
            <a:normAutofit/>
          </a:bodyPr>
          <a:lstStyle/>
          <a:p>
            <a:r>
              <a:rPr lang="en-NZ" dirty="0"/>
              <a:t>Phase Three</a:t>
            </a:r>
          </a:p>
        </p:txBody>
      </p:sp>
      <p:graphicFrame>
        <p:nvGraphicFramePr>
          <p:cNvPr id="4" name="Content Placeholder 5">
            <a:extLst>
              <a:ext uri="{FF2B5EF4-FFF2-40B4-BE49-F238E27FC236}">
                <a16:creationId xmlns:a16="http://schemas.microsoft.com/office/drawing/2014/main" id="{563D65AB-D878-4C62-A9D8-D7592723B80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4282455"/>
              </p:ext>
            </p:extLst>
          </p:nvPr>
        </p:nvGraphicFramePr>
        <p:xfrm>
          <a:off x="838200" y="1192788"/>
          <a:ext cx="10515599" cy="4676252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1375611">
                  <a:extLst>
                    <a:ext uri="{9D8B030D-6E8A-4147-A177-3AD203B41FA5}">
                      <a16:colId xmlns:a16="http://schemas.microsoft.com/office/drawing/2014/main" val="3677196902"/>
                    </a:ext>
                  </a:extLst>
                </a:gridCol>
                <a:gridCol w="1703671">
                  <a:extLst>
                    <a:ext uri="{9D8B030D-6E8A-4147-A177-3AD203B41FA5}">
                      <a16:colId xmlns:a16="http://schemas.microsoft.com/office/drawing/2014/main" val="265703358"/>
                    </a:ext>
                  </a:extLst>
                </a:gridCol>
                <a:gridCol w="7436317">
                  <a:extLst>
                    <a:ext uri="{9D8B030D-6E8A-4147-A177-3AD203B41FA5}">
                      <a16:colId xmlns:a16="http://schemas.microsoft.com/office/drawing/2014/main" val="4088099957"/>
                    </a:ext>
                  </a:extLst>
                </a:gridCol>
              </a:tblGrid>
              <a:tr h="464354">
                <a:tc gridSpan="2"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NZ" sz="1600" dirty="0">
                          <a:effectLst/>
                        </a:rPr>
                        <a:t>Phase 3</a:t>
                      </a: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NZ" sz="1600" dirty="0">
                          <a:effectLst/>
                        </a:rPr>
                        <a:t>Scenario leading to ‘stamp it out’ stage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NZ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Operational Response</a:t>
                      </a:r>
                    </a:p>
                  </a:txBody>
                  <a:tcPr marL="68580" marR="68580" marT="0" marB="0" anchor="ctr">
                    <a:solidFill>
                      <a:srgbClr val="21346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2387088"/>
                  </a:ext>
                </a:extLst>
              </a:tr>
              <a:tr h="749533">
                <a:tc rowSpan="3"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NZ" sz="1400" b="1" i="1" dirty="0">
                          <a:effectLst/>
                        </a:rPr>
                        <a:t>Situation:</a:t>
                      </a:r>
                      <a:br>
                        <a:rPr lang="en-NZ" sz="1400" b="0" dirty="0">
                          <a:effectLst/>
                        </a:rPr>
                      </a:br>
                      <a:r>
                        <a:rPr lang="en-NZ" sz="1400" b="0" dirty="0"/>
                        <a:t>There are thousands of cases per day: most people will self-manage and health and social services focus on families and communities that have the highest needs</a:t>
                      </a:r>
                      <a:endParaRPr lang="en-NZ" sz="1400" b="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NZ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Testing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NZ" sz="1400" dirty="0">
                          <a:effectLst/>
                        </a:rPr>
                        <a:t>Focus PCR testing on priority populations testing priority populations and critical workforces.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NZ" sz="1400" dirty="0">
                          <a:effectLst/>
                        </a:rPr>
                        <a:t>RATS available at GPs, pharmacies, Community Testing Centres or workplaces for symptomatic people or critical workers.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NZ" sz="1400" dirty="0">
                          <a:effectLst/>
                        </a:rPr>
                        <a:t>Symptomatic or priority populations may use a RAT for diagnosis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NZ" sz="1400" dirty="0">
                          <a:effectLst/>
                        </a:rPr>
                        <a:t>‘Test to return’ for asymptomatic healthcare and critical workforce who are close contacts using RAT.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NZ" sz="1400" dirty="0">
                        <a:effectLst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86270445"/>
                  </a:ext>
                </a:extLst>
              </a:tr>
              <a:tr h="856568">
                <a:tc vMerge="1"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endParaRPr lang="en-NZ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NZ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Case investigation and contact tracing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NZ" sz="1400" dirty="0">
                          <a:effectLst/>
                        </a:rPr>
                        <a:t>Cases identified via positive PCR, RATs or symptoms, 10 days isolation.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NZ" sz="1400" dirty="0">
                          <a:effectLst/>
                        </a:rPr>
                        <a:t>Contacts automatically notified from online self-investigation by cases and option for cases to self-notify contacts, 7 days isolation.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NZ" sz="1400" dirty="0">
                          <a:effectLst/>
                        </a:rPr>
                        <a:t>PHUs focus on outbreak management and very high risk settings with support from NCIS.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49404960"/>
                  </a:ext>
                </a:extLst>
              </a:tr>
              <a:tr h="950538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NZ" sz="1050" b="1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600" b="1" dirty="0">
                          <a:effectLst/>
                        </a:rPr>
                        <a:t>Health care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85750" lvl="0" indent="-28575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NZ" sz="1400" dirty="0">
                          <a:effectLst/>
                        </a:rPr>
                        <a:t>Majority of positive cases self-manage.</a:t>
                      </a:r>
                    </a:p>
                    <a:p>
                      <a:pPr marL="285750" lvl="0" indent="-28575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NZ" sz="1400" dirty="0">
                          <a:effectLst/>
                        </a:rPr>
                        <a:t>Clinical care and welfare support focusses on those with high needs.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324236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80370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3AC19955-5624-4362-828A-587878553D21}"/>
              </a:ext>
            </a:extLst>
          </p:cNvPr>
          <p:cNvSpPr txBox="1">
            <a:spLocks/>
          </p:cNvSpPr>
          <p:nvPr/>
        </p:nvSpPr>
        <p:spPr>
          <a:xfrm>
            <a:off x="838200" y="365127"/>
            <a:ext cx="10515600" cy="1135616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rgbClr val="213463"/>
                </a:solidFill>
                <a:latin typeface="Segoe UI" panose="020B0502040204020203" pitchFamily="34" charset="0"/>
                <a:ea typeface="+mj-ea"/>
                <a:cs typeface="Segoe UI" panose="020B0502040204020203" pitchFamily="34" charset="0"/>
              </a:defRPr>
            </a:lvl1pPr>
          </a:lstStyle>
          <a:p>
            <a:r>
              <a:rPr lang="en-NZ" b="1" i="0" u="none" strike="noStrike" dirty="0">
                <a:solidFill>
                  <a:srgbClr val="213463"/>
                </a:solidFill>
                <a:effectLst/>
                <a:latin typeface="Segoe UI" panose="020B0502040204020203" pitchFamily="34" charset="0"/>
              </a:rPr>
              <a:t>Equity first – who is most at risk</a:t>
            </a:r>
            <a:r>
              <a:rPr lang="en-NZ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​?</a:t>
            </a:r>
            <a:endParaRPr lang="en-NZ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74D1B72-D5CB-4742-9ECB-5447A2B3066E}"/>
              </a:ext>
            </a:extLst>
          </p:cNvPr>
          <p:cNvSpPr txBox="1"/>
          <p:nvPr/>
        </p:nvSpPr>
        <p:spPr>
          <a:xfrm>
            <a:off x="838200" y="1162189"/>
            <a:ext cx="10515600" cy="338554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NZ" sz="1600" dirty="0">
                <a:solidFill>
                  <a:srgbClr val="002060"/>
                </a:solidFill>
              </a:rPr>
              <a:t>Equitable outcomes, particularly for our disadvantaged populations, are essential to every pillar of our Omicron response.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0D43B216-9326-4021-BC28-E4A60B8DF9D4}"/>
              </a:ext>
            </a:extLst>
          </p:cNvPr>
          <p:cNvSpPr/>
          <p:nvPr/>
        </p:nvSpPr>
        <p:spPr>
          <a:xfrm>
            <a:off x="4524938" y="1696683"/>
            <a:ext cx="6828862" cy="4164821"/>
          </a:xfrm>
          <a:prstGeom prst="roundRect">
            <a:avLst/>
          </a:prstGeom>
          <a:solidFill>
            <a:srgbClr val="FFC000">
              <a:alpha val="50196"/>
            </a:srgb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DB1B35B2-2DC9-472F-8DCD-13FB14CE6736}"/>
              </a:ext>
            </a:extLst>
          </p:cNvPr>
          <p:cNvSpPr txBox="1">
            <a:spLocks/>
          </p:cNvSpPr>
          <p:nvPr/>
        </p:nvSpPr>
        <p:spPr>
          <a:xfrm>
            <a:off x="7375081" y="2049183"/>
            <a:ext cx="3693971" cy="235910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300"/>
              </a:spcBef>
              <a:spcAft>
                <a:spcPts val="1200"/>
              </a:spcAft>
              <a:buNone/>
            </a:pPr>
            <a:r>
              <a:rPr lang="en-US" sz="1400" b="1" dirty="0">
                <a:solidFill>
                  <a:srgbClr val="000000"/>
                </a:solidFill>
                <a:ea typeface="Calibri" panose="020F0502020204030204" pitchFamily="34" charset="0"/>
              </a:rPr>
              <a:t>Higher transmission</a:t>
            </a:r>
            <a:endParaRPr lang="en-US" sz="1400" dirty="0">
              <a:solidFill>
                <a:srgbClr val="000000"/>
              </a:solidFill>
              <a:ea typeface="Calibri" panose="020F0502020204030204" pitchFamily="34" charset="0"/>
            </a:endParaRP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1200" dirty="0">
                <a:solidFill>
                  <a:srgbClr val="000000"/>
                </a:solidFill>
                <a:ea typeface="Calibri" panose="020F0502020204030204" pitchFamily="34" charset="0"/>
              </a:rPr>
              <a:t>Young adults age 18-35 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1200" dirty="0">
                <a:solidFill>
                  <a:srgbClr val="000000"/>
                </a:solidFill>
                <a:ea typeface="Calibri" panose="020F0502020204030204" pitchFamily="34" charset="0"/>
              </a:rPr>
              <a:t>People at large/high density indoor events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1200" dirty="0">
                <a:solidFill>
                  <a:srgbClr val="000000"/>
                </a:solidFill>
                <a:ea typeface="Calibri" panose="020F0502020204030204" pitchFamily="34" charset="0"/>
              </a:rPr>
              <a:t>People in temporary housing, overcrowded housing, poor ventilation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1200" dirty="0">
                <a:solidFill>
                  <a:srgbClr val="000000"/>
                </a:solidFill>
                <a:ea typeface="Calibri" panose="020F0502020204030204" pitchFamily="34" charset="0"/>
              </a:rPr>
              <a:t>People in prisons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1200" dirty="0">
                <a:solidFill>
                  <a:srgbClr val="000000"/>
                </a:solidFill>
                <a:ea typeface="Calibri" panose="020F0502020204030204" pitchFamily="34" charset="0"/>
              </a:rPr>
              <a:t>Healthcare staff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1200" dirty="0">
                <a:solidFill>
                  <a:srgbClr val="000000"/>
                </a:solidFill>
                <a:ea typeface="Calibri" panose="020F0502020204030204" pitchFamily="34" charset="0"/>
              </a:rPr>
              <a:t>People who work in frontline services like transport operators and food and beverage workers</a:t>
            </a:r>
            <a:endParaRPr lang="en-US" sz="1600" dirty="0">
              <a:solidFill>
                <a:srgbClr val="000000"/>
              </a:solidFill>
              <a:ea typeface="Calibri" panose="020F0502020204030204" pitchFamily="34" charset="0"/>
            </a:endParaRP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DF157B2D-6AC8-403C-B71B-EFF54FB81852}"/>
              </a:ext>
            </a:extLst>
          </p:cNvPr>
          <p:cNvSpPr/>
          <p:nvPr/>
        </p:nvSpPr>
        <p:spPr>
          <a:xfrm>
            <a:off x="838199" y="1696683"/>
            <a:ext cx="6355317" cy="4164820"/>
          </a:xfrm>
          <a:prstGeom prst="roundRect">
            <a:avLst/>
          </a:prstGeom>
          <a:solidFill>
            <a:srgbClr val="FFC000">
              <a:alpha val="50196"/>
            </a:srgb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6667EB25-7DA4-41C1-934C-3091675CAC14}"/>
              </a:ext>
            </a:extLst>
          </p:cNvPr>
          <p:cNvSpPr txBox="1">
            <a:spLocks/>
          </p:cNvSpPr>
          <p:nvPr/>
        </p:nvSpPr>
        <p:spPr>
          <a:xfrm>
            <a:off x="1068405" y="2049183"/>
            <a:ext cx="3250324" cy="33816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300"/>
              </a:spcBef>
              <a:spcAft>
                <a:spcPts val="1200"/>
              </a:spcAft>
              <a:buFont typeface="Arial" panose="020B0604020202020204" pitchFamily="34" charset="0"/>
              <a:buNone/>
            </a:pPr>
            <a:r>
              <a:rPr lang="en-US" sz="1400" b="1" dirty="0">
                <a:solidFill>
                  <a:srgbClr val="000000"/>
                </a:solidFill>
                <a:ea typeface="Calibri" panose="020F0502020204030204" pitchFamily="34" charset="0"/>
              </a:rPr>
              <a:t>Poor</a:t>
            </a:r>
            <a:r>
              <a:rPr lang="en-US" sz="1600" b="1" dirty="0">
                <a:solidFill>
                  <a:srgbClr val="000000"/>
                </a:solidFill>
                <a:ea typeface="Calibri" panose="020F0502020204030204" pitchFamily="34" charset="0"/>
              </a:rPr>
              <a:t> </a:t>
            </a:r>
            <a:r>
              <a:rPr lang="en-US" sz="1400" b="1" dirty="0">
                <a:solidFill>
                  <a:srgbClr val="000000"/>
                </a:solidFill>
                <a:ea typeface="Calibri" panose="020F0502020204030204" pitchFamily="34" charset="0"/>
              </a:rPr>
              <a:t>outcomes</a:t>
            </a:r>
            <a:r>
              <a:rPr lang="en-US" sz="1600" b="1" dirty="0">
                <a:solidFill>
                  <a:srgbClr val="000000"/>
                </a:solidFill>
                <a:ea typeface="Calibri" panose="020F0502020204030204" pitchFamily="34" charset="0"/>
              </a:rPr>
              <a:t> 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1200" dirty="0">
                <a:solidFill>
                  <a:srgbClr val="000000"/>
                </a:solidFill>
                <a:ea typeface="Calibri" panose="020F0502020204030204" pitchFamily="34" charset="0"/>
              </a:rPr>
              <a:t>People over 60 years of age 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1200" dirty="0">
                <a:solidFill>
                  <a:srgbClr val="000000"/>
                </a:solidFill>
                <a:ea typeface="Calibri" panose="020F0502020204030204" pitchFamily="34" charset="0"/>
              </a:rPr>
              <a:t>Pregnant people 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1200" dirty="0">
                <a:solidFill>
                  <a:srgbClr val="000000"/>
                </a:solidFill>
                <a:ea typeface="Calibri" panose="020F0502020204030204" pitchFamily="34" charset="0"/>
              </a:rPr>
              <a:t>People with other conditions such as cardiovascular, respiratory, diabetes, inflammatory conditions, immunodeficient states, autoimmune diseases, and mental health issues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1200" dirty="0">
                <a:solidFill>
                  <a:srgbClr val="000000"/>
                </a:solidFill>
                <a:ea typeface="Calibri" panose="020F0502020204030204" pitchFamily="34" charset="0"/>
              </a:rPr>
              <a:t>People with poor access to healthcare and prevention services 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1200" dirty="0">
                <a:solidFill>
                  <a:srgbClr val="000000"/>
                </a:solidFill>
                <a:ea typeface="Calibri" panose="020F0502020204030204" pitchFamily="34" charset="0"/>
              </a:rPr>
              <a:t>Casual/contract workers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1200" dirty="0">
                <a:solidFill>
                  <a:srgbClr val="000000"/>
                </a:solidFill>
                <a:ea typeface="Calibri" panose="020F0502020204030204" pitchFamily="34" charset="0"/>
              </a:rPr>
              <a:t>People in aged residential care facilities and hospitals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5D945318-975D-464D-9077-ED20FD06E8BE}"/>
              </a:ext>
            </a:extLst>
          </p:cNvPr>
          <p:cNvSpPr txBox="1">
            <a:spLocks/>
          </p:cNvSpPr>
          <p:nvPr/>
        </p:nvSpPr>
        <p:spPr>
          <a:xfrm>
            <a:off x="4827798" y="2617074"/>
            <a:ext cx="2038214" cy="1895904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1200" dirty="0">
                <a:solidFill>
                  <a:srgbClr val="000000"/>
                </a:solidFill>
                <a:ea typeface="Calibri" panose="020F0502020204030204" pitchFamily="34" charset="0"/>
              </a:rPr>
              <a:t>Unvaccinated people 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1200" dirty="0">
                <a:solidFill>
                  <a:srgbClr val="000000"/>
                </a:solidFill>
                <a:ea typeface="Calibri" panose="020F0502020204030204" pitchFamily="34" charset="0"/>
              </a:rPr>
              <a:t>Māori and Pacific communities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1200" dirty="0">
                <a:solidFill>
                  <a:srgbClr val="000000"/>
                </a:solidFill>
                <a:ea typeface="Calibri" panose="020F0502020204030204" pitchFamily="34" charset="0"/>
              </a:rPr>
              <a:t>Disabled people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1200" dirty="0">
                <a:solidFill>
                  <a:srgbClr val="000000"/>
                </a:solidFill>
                <a:ea typeface="Calibri" panose="020F0502020204030204" pitchFamily="34" charset="0"/>
              </a:rPr>
              <a:t>People with drug/alcohol addiction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1200" dirty="0">
                <a:solidFill>
                  <a:srgbClr val="000000"/>
                </a:solidFill>
                <a:ea typeface="Calibri" panose="020F0502020204030204" pitchFamily="34" charset="0"/>
              </a:rPr>
              <a:t>People who experience high levels of material deprivation </a:t>
            </a:r>
          </a:p>
        </p:txBody>
      </p:sp>
    </p:spTree>
    <p:extLst>
      <p:ext uri="{BB962C8B-B14F-4D97-AF65-F5344CB8AC3E}">
        <p14:creationId xmlns:p14="http://schemas.microsoft.com/office/powerpoint/2010/main" val="29949571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FB4A70CB09ACA46BAF2DDEAC9D3B9A4" ma:contentTypeVersion="11" ma:contentTypeDescription="Create a new document." ma:contentTypeScope="" ma:versionID="751b4a326f73acd4d1ec37c032dfd1c1">
  <xsd:schema xmlns:xsd="http://www.w3.org/2001/XMLSchema" xmlns:xs="http://www.w3.org/2001/XMLSchema" xmlns:p="http://schemas.microsoft.com/office/2006/metadata/properties" xmlns:ns2="4a7dffe4-bcd7-430b-a31d-f78c381eb46b" xmlns:ns3="7114081f-9c9c-425f-8c56-2a32c252cbdf" targetNamespace="http://schemas.microsoft.com/office/2006/metadata/properties" ma:root="true" ma:fieldsID="170fae1dbbb12c614690e584faeaf435" ns2:_="" ns3:_="">
    <xsd:import namespace="4a7dffe4-bcd7-430b-a31d-f78c381eb46b"/>
    <xsd:import namespace="7114081f-9c9c-425f-8c56-2a32c252cbd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7dffe4-bcd7-430b-a31d-f78c381eb46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14081f-9c9c-425f-8c56-2a32c252cbdf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9D2412E-0D7D-404D-8323-BF957D753B7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8FEB45E-A281-4914-8D64-03F9E15D0F6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a7dffe4-bcd7-430b-a31d-f78c381eb46b"/>
    <ds:schemaRef ds:uri="7114081f-9c9c-425f-8c56-2a32c252cbd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77C881D-6C98-410A-83D0-733F54D875AE}">
  <ds:schemaRefs>
    <ds:schemaRef ds:uri="http://purl.org/dc/terms/"/>
    <ds:schemaRef ds:uri="http://schemas.microsoft.com/office/2006/documentManagement/types"/>
    <ds:schemaRef ds:uri="4a7dffe4-bcd7-430b-a31d-f78c381eb46b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schemas.microsoft.com/office/infopath/2007/PartnerControls"/>
    <ds:schemaRef ds:uri="7114081f-9c9c-425f-8c56-2a32c252cbdf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1642</TotalTime>
  <Words>1370</Words>
  <Application>Microsoft Office PowerPoint</Application>
  <PresentationFormat>Widescreen</PresentationFormat>
  <Paragraphs>148</Paragraphs>
  <Slides>11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游明朝</vt:lpstr>
      <vt:lpstr>Arial</vt:lpstr>
      <vt:lpstr>Calibri</vt:lpstr>
      <vt:lpstr>Calibri Light</vt:lpstr>
      <vt:lpstr>Segoe UI</vt:lpstr>
      <vt:lpstr>Segoe UI Semibold</vt:lpstr>
      <vt:lpstr>WordVisiCarriageReturn_MSFontService</vt:lpstr>
      <vt:lpstr>Office Theme</vt:lpstr>
      <vt:lpstr>Our approach to Omicron</vt:lpstr>
      <vt:lpstr>Setting the scene – our domestic situation</vt:lpstr>
      <vt:lpstr>Setting the scene – the international situation</vt:lpstr>
      <vt:lpstr>Setting the scene – some top of mind priorities</vt:lpstr>
      <vt:lpstr>Modelling scenarios inform our planning and response for Omicron</vt:lpstr>
      <vt:lpstr>Phase One</vt:lpstr>
      <vt:lpstr>Phase Two</vt:lpstr>
      <vt:lpstr>Phase Three</vt:lpstr>
      <vt:lpstr>PowerPoint Presentation</vt:lpstr>
      <vt:lpstr>Health system preparedness for Omicron</vt:lpstr>
      <vt:lpstr>Working with you</vt:lpstr>
    </vt:vector>
  </TitlesOfParts>
  <Company>Ministry of Health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 orange green blue</dc:title>
  <dc:creator>Ministry of Health</dc:creator>
  <cp:lastModifiedBy>Andrew Bichan</cp:lastModifiedBy>
  <cp:revision>82</cp:revision>
  <cp:lastPrinted>2022-01-26T02:56:11Z</cp:lastPrinted>
  <dcterms:created xsi:type="dcterms:W3CDTF">2018-03-26T21:49:06Z</dcterms:created>
  <dcterms:modified xsi:type="dcterms:W3CDTF">2022-01-26T04:53:33Z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0x0101001FB4A70CB09ACA46BAF2DDEAC9D3B9A4</vt:lpwstr>
  </property>
</Properties>
</file>